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308" r:id="rId3"/>
    <p:sldId id="309" r:id="rId4"/>
    <p:sldId id="297" r:id="rId5"/>
    <p:sldId id="315" r:id="rId6"/>
    <p:sldId id="316" r:id="rId7"/>
    <p:sldId id="305" r:id="rId8"/>
    <p:sldId id="306" r:id="rId9"/>
    <p:sldId id="307" r:id="rId10"/>
    <p:sldId id="260" r:id="rId11"/>
    <p:sldId id="279" r:id="rId12"/>
    <p:sldId id="274" r:id="rId13"/>
    <p:sldId id="276" r:id="rId14"/>
    <p:sldId id="275" r:id="rId15"/>
    <p:sldId id="273" r:id="rId16"/>
    <p:sldId id="259" r:id="rId17"/>
    <p:sldId id="280" r:id="rId18"/>
    <p:sldId id="278" r:id="rId19"/>
    <p:sldId id="268" r:id="rId20"/>
    <p:sldId id="277" r:id="rId21"/>
    <p:sldId id="303" r:id="rId22"/>
    <p:sldId id="304" r:id="rId23"/>
    <p:sldId id="281" r:id="rId24"/>
    <p:sldId id="282" r:id="rId25"/>
    <p:sldId id="267" r:id="rId26"/>
    <p:sldId id="283" r:id="rId27"/>
    <p:sldId id="284" r:id="rId28"/>
    <p:sldId id="285" r:id="rId29"/>
    <p:sldId id="261" r:id="rId30"/>
    <p:sldId id="286" r:id="rId31"/>
    <p:sldId id="269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5" r:id="rId41"/>
    <p:sldId id="296" r:id="rId42"/>
    <p:sldId id="313" r:id="rId43"/>
    <p:sldId id="317" r:id="rId44"/>
    <p:sldId id="318" r:id="rId45"/>
    <p:sldId id="272" r:id="rId46"/>
    <p:sldId id="271" r:id="rId47"/>
    <p:sldId id="298" r:id="rId48"/>
    <p:sldId id="299" r:id="rId49"/>
    <p:sldId id="328" r:id="rId50"/>
    <p:sldId id="302" r:id="rId51"/>
    <p:sldId id="311" r:id="rId52"/>
    <p:sldId id="312" r:id="rId53"/>
    <p:sldId id="300" r:id="rId54"/>
    <p:sldId id="320" r:id="rId55"/>
    <p:sldId id="310" r:id="rId56"/>
    <p:sldId id="323" r:id="rId57"/>
    <p:sldId id="324" r:id="rId58"/>
    <p:sldId id="325" r:id="rId59"/>
    <p:sldId id="319" r:id="rId60"/>
    <p:sldId id="326" r:id="rId61"/>
    <p:sldId id="301" r:id="rId62"/>
    <p:sldId id="322" r:id="rId63"/>
    <p:sldId id="32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25FD2-8526-4788-A6B1-928183F253E0}" type="datetimeFigureOut">
              <a:rPr lang="en-US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FB15-43FA-44D6-A72B-A0E228E2C24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https://alumni.berkeley.edu/california-magazine/just-in/2016-04-28/are-you-paid-less-tech-intern-cal-student-conducts-eye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http://matpringle.blogspot.com/2010/05/office-drudgery.html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3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intention of abstraction layers is to make easier the things you don't want to have to care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3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https://community.modeanalytics.com/python/tutorial/pandas-groupby-and-python-lambda-functions/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https://blog.miguelgrinberg.com/post/the-flask-mega-tutorial-part-ii-templates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6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https://askubuntu.com/questions/752325/any-macro-recorder-programs-availiable/1048943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6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https://cloud.google.com/storage/pricing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1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https://www.uptoparents.org/blog/wp-content/uploads/2017/09/iStock-652179644.jpg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7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price.com/marketplace/1416708/noparat-livisddhi/painting/untitled-28field-workers-29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st_Area_Computers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.ycombinator.com/item?id=1812032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s://www.computerhope.com/jargon/t/tap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ope.com/jargon/c/crt.htm" TargetMode="External"/><Relationship Id="rId5" Type="http://schemas.openxmlformats.org/officeDocument/2006/relationships/hyperlink" Target="https://www.computerhope.com/history/1975.htm" TargetMode="External"/><Relationship Id="rId4" Type="http://schemas.openxmlformats.org/officeDocument/2006/relationships/hyperlink" Target="https://www.computerhope.com/jargon/i/ibm5100.ht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er_(computer_programming)" TargetMode="External"/><Relationship Id="rId2" Type="http://schemas.openxmlformats.org/officeDocument/2006/relationships/hyperlink" Target="https://en.wikipedia.org/wiki/Assembly_langu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://scikit-learn.org/stabl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er_(computer_programming)" TargetMode="External"/><Relationship Id="rId2" Type="http://schemas.openxmlformats.org/officeDocument/2006/relationships/hyperlink" Target="https://en.wikipedia.org/wiki/Assembly_langu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scikit-learn.org/stabl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er_(computer_programming)" TargetMode="External"/><Relationship Id="rId2" Type="http://schemas.openxmlformats.org/officeDocument/2006/relationships/hyperlink" Target="https://en.wikipedia.org/wiki/Assembly_langu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scikit-learn.org/stabl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er_(computer_programming)" TargetMode="External"/><Relationship Id="rId2" Type="http://schemas.openxmlformats.org/officeDocument/2006/relationships/hyperlink" Target="https://en.wikipedia.org/wiki/Assembly_langu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d_ho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Batch_proc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d_hoc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openpyxl/" TargetMode="External"/><Relationship Id="rId2" Type="http://schemas.openxmlformats.org/officeDocument/2006/relationships/hyperlink" Target="https://pypi.org/project/xlw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pyxl.readthedocs.io/en/latest/pandas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inja_(template_engin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ecksum" TargetMode="External"/><Relationship Id="rId2" Type="http://schemas.openxmlformats.org/officeDocument/2006/relationships/hyperlink" Target="https://en.wikipedia.org/wiki/MD5#MD5_hashe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S_gateway#Email_clients&#8203;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5000/ben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xnee.wordpres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wiki.actiona.tools/doku.php?id=:en:star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ingcenter.wustl.edu/resources/writing-assignments-feedback/using-peer-review-to-help-students-improve-their-writing/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.ycombinator.com/item?id=18099596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storage/" TargetMode="External"/><Relationship Id="rId3" Type="http://schemas.openxmlformats.org/officeDocument/2006/relationships/hyperlink" Target="https://cloud.google.com/compute/" TargetMode="External"/><Relationship Id="rId7" Type="http://schemas.openxmlformats.org/officeDocument/2006/relationships/hyperlink" Target="https://azure.microsoft.com/en-us/product-categories/comput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ws.amazon.com/products/storage/" TargetMode="External"/><Relationship Id="rId5" Type="http://schemas.openxmlformats.org/officeDocument/2006/relationships/hyperlink" Target="https://aws.amazon.com/products/compute/" TargetMode="External"/><Relationship Id="rId4" Type="http://schemas.openxmlformats.org/officeDocument/2006/relationships/hyperlink" Target="https://cloud.google.com/storage/" TargetMode="External"/><Relationship Id="rId9" Type="http://schemas.openxmlformats.org/officeDocument/2006/relationships/hyperlink" Target="https://www.digitalocean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computer keyboard&#10;&#10;Description generated with very high confidence">
            <a:extLst>
              <a:ext uri="{FF2B5EF4-FFF2-40B4-BE49-F238E27FC236}">
                <a16:creationId xmlns:a16="http://schemas.microsoft.com/office/drawing/2014/main" id="{8C2A629B-E50F-4679-BB67-6A53EC06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55" y="13571"/>
            <a:ext cx="9122703" cy="6835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4394"/>
            <a:ext cx="9144000" cy="25900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700" b="1" dirty="0">
                <a:solidFill>
                  <a:schemeClr val="bg1"/>
                </a:solidFill>
                <a:cs typeface="Calibri Light"/>
              </a:rPr>
              <a:t>Automation</a:t>
            </a:r>
            <a:br>
              <a:rPr lang="en-US" sz="6700" b="1" dirty="0">
                <a:solidFill>
                  <a:schemeClr val="bg1"/>
                </a:solidFill>
                <a:cs typeface="Calibri Light"/>
              </a:rPr>
            </a:br>
            <a:r>
              <a:rPr lang="en-US" sz="6700" b="1" dirty="0">
                <a:solidFill>
                  <a:schemeClr val="bg1"/>
                </a:solidFill>
                <a:cs typeface="Calibri Light"/>
              </a:rPr>
              <a:t>and Reports</a:t>
            </a:r>
            <a:br>
              <a:rPr lang="en-US" sz="6700" b="1" dirty="0">
                <a:solidFill>
                  <a:schemeClr val="bg1"/>
                </a:solidFill>
                <a:cs typeface="Calibri Light"/>
              </a:rPr>
            </a:br>
            <a:r>
              <a:rPr lang="en-US" sz="4800" b="1" dirty="0">
                <a:solidFill>
                  <a:schemeClr val="bg1"/>
                </a:solidFill>
                <a:cs typeface="Calibri Light"/>
              </a:rPr>
              <a:t>Class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61756"/>
            <a:ext cx="9144000" cy="12866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Oct 2018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Data 601, section 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B239-F89E-42FB-A36B-27D662A58089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Outcomes for this evening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88F5-FA2B-4AD6-989E-726498D75759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107631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cs typeface="Calibri"/>
              </a:rPr>
              <a:t>By the end of today's class, you should be able to do the following:</a:t>
            </a:r>
          </a:p>
          <a:p>
            <a:r>
              <a:rPr lang="en-US">
                <a:cs typeface="Calibri"/>
              </a:rPr>
              <a:t>Generate HTML webpages using scripts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Generate PDF documents using scripts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Generate interactive websites using scripts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Send emails and text messages using scripts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49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B473B-EA29-4B5C-AEA6-FB1EFB5D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525388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Outline for this evening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896B-2851-48A6-A7DA-5B617F34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Context and history of automation</a:t>
            </a: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Whose tasks get automated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Which tasks get automated</a:t>
            </a:r>
            <a:endParaRPr lang="en-US" dirty="0"/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Implementation Examples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Homework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68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ADAC-AB02-41D5-A951-BA03DEC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8" y="-97518"/>
            <a:ext cx="12025993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Why do we use machines?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6145-5CD0-43BC-9575-92AA0D24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626" y="1839232"/>
            <a:ext cx="5018315" cy="3398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To do things humans could do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and are repetitive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8" name="Picture 8" descr="A picture containing grass, outdoor, sky, tree&#10;&#10;Description generated with very high confidence">
            <a:extLst>
              <a:ext uri="{FF2B5EF4-FFF2-40B4-BE49-F238E27FC236}">
                <a16:creationId xmlns:a16="http://schemas.microsoft.com/office/drawing/2014/main" id="{30027BCA-C45D-48E1-9E23-1F86D097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3" y="2848324"/>
            <a:ext cx="8307237" cy="4051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12EF5D-F55D-4397-907B-AF5ABF015CC7}"/>
              </a:ext>
            </a:extLst>
          </p:cNvPr>
          <p:cNvSpPr txBox="1"/>
          <p:nvPr/>
        </p:nvSpPr>
        <p:spPr>
          <a:xfrm>
            <a:off x="2722" y="5901032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Noparat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Livisddhi</a:t>
            </a:r>
          </a:p>
          <a:p>
            <a:r>
              <a:rPr lang="en-US" dirty="0">
                <a:hlinkClick r:id="rId3"/>
              </a:rPr>
              <a:t>source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68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ADAC-AB02-41D5-A951-BA03DEC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8" y="-97518"/>
            <a:ext cx="12025993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Why do we use computers?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6145-5CD0-43BC-9575-92AA0D24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626" y="1839232"/>
            <a:ext cx="5018315" cy="3398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  <a:cs typeface="Calibri"/>
              </a:rPr>
              <a:t>To do things humans could do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  <a:cs typeface="Calibri"/>
              </a:rPr>
              <a:t>and are repetitive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Decompose complex math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into lots of "simple" operations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group of people riding on the back of a horse drawn carriage&#10;&#10;Description generated with high confidence">
            <a:extLst>
              <a:ext uri="{FF2B5EF4-FFF2-40B4-BE49-F238E27FC236}">
                <a16:creationId xmlns:a16="http://schemas.microsoft.com/office/drawing/2014/main" id="{BAC543DA-5AA3-48CF-A2F4-AA6B9D64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" y="938858"/>
            <a:ext cx="7015842" cy="581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356AB-6AB1-4445-B637-D0C0815DA07C}"/>
              </a:ext>
            </a:extLst>
          </p:cNvPr>
          <p:cNvSpPr txBox="1"/>
          <p:nvPr/>
        </p:nvSpPr>
        <p:spPr>
          <a:xfrm>
            <a:off x="7187293" y="5989863"/>
            <a:ext cx="5178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https://en.wikipedia.org/wiki/Human_computer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FE9BB9-C343-4C3C-A760-B6BBC7D8C686}"/>
              </a:ext>
            </a:extLst>
          </p:cNvPr>
          <p:cNvSpPr/>
          <p:nvPr/>
        </p:nvSpPr>
        <p:spPr>
          <a:xfrm>
            <a:off x="-62593" y="2264229"/>
            <a:ext cx="1635578" cy="1390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2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DC70453A-7BBA-41B9-ACCF-8D2AA554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13" y="2696"/>
            <a:ext cx="4568405" cy="6852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CDE25-2016-4C1F-BF9C-0ECCCE715964}"/>
              </a:ext>
            </a:extLst>
          </p:cNvPr>
          <p:cNvSpPr txBox="1"/>
          <p:nvPr/>
        </p:nvSpPr>
        <p:spPr>
          <a:xfrm>
            <a:off x="5704115" y="1424282"/>
            <a:ext cx="619941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hlinkClick r:id="rId3"/>
              </a:rPr>
              <a:t>https://en.wikipedia.org/wiki/West_Area_Computers</a:t>
            </a:r>
            <a:endParaRPr lang="en-US"/>
          </a:p>
          <a:p>
            <a:pPr algn="r"/>
            <a:endParaRPr lang="en-US" dirty="0">
              <a:cs typeface="Calibri"/>
            </a:endParaRPr>
          </a:p>
          <a:p>
            <a:pPr algn="r"/>
            <a:r>
              <a:rPr lang="en-US" dirty="0">
                <a:cs typeface="Calibri"/>
              </a:rPr>
              <a:t>"All-African American all-female group of mathematicians" working 1943 through 1958.</a:t>
            </a:r>
          </a:p>
        </p:txBody>
      </p:sp>
    </p:spTree>
    <p:extLst>
      <p:ext uri="{BB962C8B-B14F-4D97-AF65-F5344CB8AC3E}">
        <p14:creationId xmlns:p14="http://schemas.microsoft.com/office/powerpoint/2010/main" val="308702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ADAC-AB02-41D5-A951-BA03DEC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Consequences of automation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6145-5CD0-43BC-9575-92AA0D24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9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Computers can do things better than humans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"The 1997 match was the first defeat of a reigning world chess champion by a computer under tournament conditions."</a:t>
            </a:r>
          </a:p>
          <a:p>
            <a:endParaRPr lang="en-US" dirty="0">
              <a:cs typeface="Calibri"/>
            </a:endParaRPr>
          </a:p>
          <a:p>
            <a:endParaRPr lang="en-US" sz="12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4A84652E-2683-4F10-9EC3-5F6ED1A7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44" y="1678207"/>
            <a:ext cx="6185806" cy="4658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41F6-AD92-49C5-9AAA-8397DA732B76}"/>
              </a:ext>
            </a:extLst>
          </p:cNvPr>
          <p:cNvSpPr txBox="1"/>
          <p:nvPr/>
        </p:nvSpPr>
        <p:spPr>
          <a:xfrm>
            <a:off x="-10886" y="6343650"/>
            <a:ext cx="64579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https://en.wikipedia.org/wiki/Deep_Blue_versus_Garry_Kasparov</a:t>
            </a:r>
          </a:p>
        </p:txBody>
      </p:sp>
    </p:spTree>
    <p:extLst>
      <p:ext uri="{BB962C8B-B14F-4D97-AF65-F5344CB8AC3E}">
        <p14:creationId xmlns:p14="http://schemas.microsoft.com/office/powerpoint/2010/main" val="29910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51B2-3C5E-4DF2-ABC9-79E8FA5228F2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To read before class; discuss in class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75604-26C5-4529-8EC6-C038377A5CE4}"/>
              </a:ext>
            </a:extLst>
          </p:cNvPr>
          <p:cNvSpPr txBox="1"/>
          <p:nvPr/>
        </p:nvSpPr>
        <p:spPr>
          <a:xfrm>
            <a:off x="7369834" y="6313098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/>
              <a:t>Activity</a:t>
            </a:r>
            <a:r>
              <a:rPr lang="en-US" dirty="0"/>
              <a:t>: talk</a:t>
            </a:r>
            <a:r>
              <a:rPr lang="en-US" dirty="0">
                <a:cs typeface="Calibri"/>
              </a:rPr>
              <a:t> with a partner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C106F1-915B-42BE-B6B8-4CE33487E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Article on automation</a:t>
            </a:r>
          </a:p>
          <a:p>
            <a:r>
              <a:rPr lang="en-US" dirty="0">
                <a:cs typeface="Calibri"/>
              </a:rPr>
              <a:t>https://www.theatlantic.com/technology/archive/2018/10/agents-of-automation/568795/?single_page=true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Comments on article:</a:t>
            </a:r>
          </a:p>
          <a:p>
            <a:r>
              <a:rPr lang="en-US" dirty="0">
                <a:cs typeface="Calibri"/>
                <a:hlinkClick r:id="rId2"/>
              </a:rPr>
              <a:t>https://news.ycombinator.com/item?id=18120322</a:t>
            </a:r>
          </a:p>
          <a:p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Find a partner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Talk about the article</a:t>
            </a:r>
          </a:p>
        </p:txBody>
      </p:sp>
    </p:spTree>
    <p:extLst>
      <p:ext uri="{BB962C8B-B14F-4D97-AF65-F5344CB8AC3E}">
        <p14:creationId xmlns:p14="http://schemas.microsoft.com/office/powerpoint/2010/main" val="36257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B473B-EA29-4B5C-AEA6-FB1EFB5D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525388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Outline for this evening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896B-2851-48A6-A7DA-5B617F34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Context and history of automation</a:t>
            </a:r>
            <a:endParaRPr lang="en-US" sz="2400" strike="sngStrike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Whose tasks get automated</a:t>
            </a:r>
            <a:r>
              <a:rPr lang="en-US" sz="2400" dirty="0">
                <a:highlight>
                  <a:srgbClr val="FFFF00"/>
                </a:highlight>
                <a:cs typeface="Calibri"/>
              </a:rPr>
              <a:t> (in 3 parts)</a:t>
            </a:r>
            <a:endParaRPr lang="en-US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Which tasks get automated</a:t>
            </a:r>
            <a:endParaRPr lang="en-US" sz="2400" dirty="0"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Implementation Examples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Homework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4611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313F-82D0-4EB8-A0BC-21C90ED1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087" y="178219"/>
            <a:ext cx="10515600" cy="1325563"/>
          </a:xfrm>
        </p:spPr>
        <p:txBody>
          <a:bodyPr/>
          <a:lstStyle/>
          <a:p>
            <a:r>
              <a:rPr lang="en-US" i="1" dirty="0">
                <a:cs typeface="Calibri Light"/>
              </a:rPr>
              <a:t>Are there tasks you do repeatedly?</a:t>
            </a:r>
            <a:r>
              <a:rPr lang="en-US" sz="2800" dirty="0">
                <a:cs typeface="Calibri Light"/>
              </a:rPr>
              <a:t>                (1 of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BC1D2-E320-4DB3-9F21-E10765969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722" y="1825625"/>
            <a:ext cx="62630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cs typeface="Calibri"/>
              </a:rPr>
              <a:t>Sending email notifications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cs typeface="Calibri"/>
              </a:rPr>
              <a:t>Getting data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cs typeface="Calibri"/>
              </a:rPr>
              <a:t>Analyzing data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cs typeface="Calibri"/>
              </a:rPr>
              <a:t>Reporting results</a:t>
            </a:r>
          </a:p>
        </p:txBody>
      </p:sp>
      <p:pic>
        <p:nvPicPr>
          <p:cNvPr id="4" name="Picture 4" descr="A person sitting on a newspaper&#10;&#10;Description generated with high confidence">
            <a:extLst>
              <a:ext uri="{FF2B5EF4-FFF2-40B4-BE49-F238E27FC236}">
                <a16:creationId xmlns:a16="http://schemas.microsoft.com/office/drawing/2014/main" id="{4D3FDAE0-B972-408A-A3CA-65080938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1508432"/>
            <a:ext cx="4152181" cy="52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8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277C-D3B4-433B-B0E6-A636FD6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9" y="1195193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When automation is useful</a:t>
            </a:r>
            <a:r>
              <a:rPr lang="en-US">
                <a:cs typeface="Calibri Light"/>
              </a:rPr>
              <a:t>: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Cold start as a data scientist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415F-D810-4059-A7C6-D082B69B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305196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Cold start</a:t>
            </a:r>
            <a:r>
              <a:rPr lang="en-US">
                <a:cs typeface="Calibri"/>
              </a:rPr>
              <a:t> =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"cannot draw any inferences for users or items</a:t>
            </a:r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about which it has not yet gathered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sufficient information."</a:t>
            </a:r>
          </a:p>
          <a:p>
            <a:r>
              <a:rPr lang="en-US" sz="2000" dirty="0">
                <a:cs typeface="Calibri"/>
              </a:rPr>
              <a:t>https://en.wikipedia.org/wiki/Cold_start_(computing)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3F1186-493F-4F8B-8CA5-7B33EE41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36" y="688516"/>
            <a:ext cx="4681832" cy="3203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BF2AC-2E84-48B5-8085-CC15889452B3}"/>
              </a:ext>
            </a:extLst>
          </p:cNvPr>
          <p:cNvSpPr txBox="1"/>
          <p:nvPr/>
        </p:nvSpPr>
        <p:spPr>
          <a:xfrm>
            <a:off x="-940279" y="1437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(2 of</a:t>
            </a:r>
            <a:r>
              <a:rPr lang="en-US" sz="2800" dirty="0">
                <a:cs typeface="Calibri"/>
              </a:rPr>
              <a:t> 3)</a:t>
            </a:r>
          </a:p>
        </p:txBody>
      </p:sp>
    </p:spTree>
    <p:extLst>
      <p:ext uri="{BB962C8B-B14F-4D97-AF65-F5344CB8AC3E}">
        <p14:creationId xmlns:p14="http://schemas.microsoft.com/office/powerpoint/2010/main" val="309773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3E08-B979-43F5-8AED-E5F2EE1F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Guest Speaker: Patty Stanton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55A1-A58E-4861-9A3D-791DFAAD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Scientist at Social Security Administration</a:t>
            </a:r>
            <a:endParaRPr lang="en-US"/>
          </a:p>
          <a:p>
            <a:r>
              <a:rPr lang="en-US">
                <a:cs typeface="Calibri"/>
              </a:rPr>
              <a:t>Instructor for Data 604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277C-D3B4-433B-B0E6-A636FD6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5" y="615156"/>
            <a:ext cx="10923814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Being new can be challenging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415F-D810-4059-A7C6-D082B69B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06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Your first interaction with a stakeholder means there is no trust (yet)</a:t>
            </a:r>
          </a:p>
          <a:p>
            <a:r>
              <a:rPr lang="en-US" dirty="0">
                <a:cs typeface="Calibri"/>
              </a:rPr>
              <a:t>Stakeholder may not know what value you can provide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How do you demonstrate skill? </a:t>
            </a:r>
          </a:p>
          <a:p>
            <a:r>
              <a:rPr lang="en-US" dirty="0">
                <a:cs typeface="Calibri"/>
              </a:rPr>
              <a:t>By automating their tasks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3F1186-493F-4F8B-8CA5-7B33EE41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36" y="688516"/>
            <a:ext cx="4681832" cy="3203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54609-3E48-4E83-AAF2-E6C4054CDDCE}"/>
              </a:ext>
            </a:extLst>
          </p:cNvPr>
          <p:cNvSpPr txBox="1"/>
          <p:nvPr/>
        </p:nvSpPr>
        <p:spPr>
          <a:xfrm>
            <a:off x="-940279" y="1437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(2 of</a:t>
            </a:r>
            <a:r>
              <a:rPr lang="en-US" sz="2800" dirty="0">
                <a:cs typeface="Calibri"/>
              </a:rPr>
              <a:t> 3)</a:t>
            </a:r>
          </a:p>
        </p:txBody>
      </p:sp>
    </p:spTree>
    <p:extLst>
      <p:ext uri="{BB962C8B-B14F-4D97-AF65-F5344CB8AC3E}">
        <p14:creationId xmlns:p14="http://schemas.microsoft.com/office/powerpoint/2010/main" val="355564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A466-73B5-4768-AFE9-A37B322B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Two potential dangers of automation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B2FA-ED64-4D2F-B744-58C5A10F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People fear they could lose value as you demonstrate value</a:t>
            </a:r>
          </a:p>
          <a:p>
            <a:r>
              <a:rPr lang="en-US">
                <a:cs typeface="Calibri"/>
              </a:rPr>
              <a:t>People learn to send you trivial tasks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A table full of food&#10;&#10;Description generated with high confidence">
            <a:extLst>
              <a:ext uri="{FF2B5EF4-FFF2-40B4-BE49-F238E27FC236}">
                <a16:creationId xmlns:a16="http://schemas.microsoft.com/office/drawing/2014/main" id="{3B9EC255-22EC-44A3-A45C-45EE8E24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74" y="2801428"/>
            <a:ext cx="3850256" cy="3850256"/>
          </a:xfrm>
          <a:prstGeom prst="rect">
            <a:avLst/>
          </a:prstGeom>
        </p:spPr>
      </p:pic>
      <p:pic>
        <p:nvPicPr>
          <p:cNvPr id="6" name="Picture 6" descr="A person wearing a costume&#10;&#10;Description generated with very high confidence">
            <a:extLst>
              <a:ext uri="{FF2B5EF4-FFF2-40B4-BE49-F238E27FC236}">
                <a16:creationId xmlns:a16="http://schemas.microsoft.com/office/drawing/2014/main" id="{F4446162-89A0-4072-9B6E-8342C4A4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6" y="2371645"/>
            <a:ext cx="3016369" cy="4472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9F900-0AAB-4ED7-A22B-7246BF67A1E0}"/>
              </a:ext>
            </a:extLst>
          </p:cNvPr>
          <p:cNvSpPr txBox="1"/>
          <p:nvPr/>
        </p:nvSpPr>
        <p:spPr>
          <a:xfrm>
            <a:off x="-109537" y="38055"/>
            <a:ext cx="9453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(2 of 3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1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EF3E-489B-43DD-9F4E-E90FB16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Automation is how you are able to progress</a:t>
            </a:r>
            <a:endParaRPr lang="en-US"/>
          </a:p>
        </p:txBody>
      </p:sp>
      <p:pic>
        <p:nvPicPr>
          <p:cNvPr id="5" name="Picture 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00C43A8F-EDD2-4107-B72C-5F415F61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4" b="16986"/>
          <a:stretch/>
        </p:blipFill>
        <p:spPr>
          <a:xfrm>
            <a:off x="920349" y="1516063"/>
            <a:ext cx="10434654" cy="4862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036E2-A800-42BC-A875-7EC90AE064DF}"/>
              </a:ext>
            </a:extLst>
          </p:cNvPr>
          <p:cNvSpPr txBox="1"/>
          <p:nvPr/>
        </p:nvSpPr>
        <p:spPr>
          <a:xfrm>
            <a:off x="45243" y="-2382"/>
            <a:ext cx="11358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</a:t>
            </a:r>
            <a:r>
              <a:rPr lang="en-US">
                <a:cs typeface="Calibri"/>
              </a:rPr>
              <a:t>3 of 3)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76F29-F306-491F-9FE8-0DFD05FDAB43}"/>
              </a:ext>
            </a:extLst>
          </p:cNvPr>
          <p:cNvSpPr txBox="1"/>
          <p:nvPr/>
        </p:nvSpPr>
        <p:spPr>
          <a:xfrm>
            <a:off x="1831181" y="6486524"/>
            <a:ext cx="10279855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Source: https://www.wiltgren.com/game-design/where-does-influenced-by-become-stealing-a-</a:t>
            </a:r>
            <a:r>
              <a:rPr lang="en-US" sz="1050" dirty="0"/>
              <a:t>design/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93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6126-AAD7-4CBE-8A75-2F5C8CB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9124"/>
            <a:ext cx="10515600" cy="1066771"/>
          </a:xfrm>
        </p:spPr>
        <p:txBody>
          <a:bodyPr>
            <a:normAutofit/>
          </a:bodyPr>
          <a:lstStyle/>
          <a:p>
            <a:r>
              <a:rPr lang="en-US" sz="2200" dirty="0">
                <a:cs typeface="Calibri Light"/>
              </a:rPr>
              <a:t>ENIAC programmers Frances Bilas (later Frances Spence) and Betty Jean Jennings (later Jean </a:t>
            </a:r>
            <a:r>
              <a:rPr lang="en-US" sz="2200" dirty="0" err="1">
                <a:cs typeface="Calibri Light"/>
              </a:rPr>
              <a:t>Bartik</a:t>
            </a:r>
            <a:r>
              <a:rPr lang="en-US" sz="2200" dirty="0">
                <a:cs typeface="Calibri Light"/>
              </a:rPr>
              <a:t>) stand at its main control panels. Both held degrees in mathematics.</a:t>
            </a:r>
            <a:br>
              <a:rPr lang="en-US" sz="2200" dirty="0">
                <a:cs typeface="Calibri Light"/>
              </a:rPr>
            </a:br>
            <a:r>
              <a:rPr lang="en-US" sz="2200" dirty="0">
                <a:cs typeface="Calibri Light"/>
              </a:rPr>
              <a:t>http://www.computerhistory.org/revolution/birth-of-the-computer/4/78</a:t>
            </a:r>
            <a:endParaRPr lang="en-US" sz="2200" dirty="0"/>
          </a:p>
        </p:txBody>
      </p:sp>
      <p:pic>
        <p:nvPicPr>
          <p:cNvPr id="4" name="Picture 4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6546CDC1-8696-48D8-907D-55EB6A24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17" y="60731"/>
            <a:ext cx="9780198" cy="5494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360B2-F6F7-4E07-8A37-62419171B64B}"/>
              </a:ext>
            </a:extLst>
          </p:cNvPr>
          <p:cNvSpPr txBox="1"/>
          <p:nvPr/>
        </p:nvSpPr>
        <p:spPr>
          <a:xfrm>
            <a:off x="-1055298" y="58946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(3 of</a:t>
            </a:r>
            <a:r>
              <a:rPr lang="en-US" sz="2800" dirty="0">
                <a:cs typeface="Calibri"/>
              </a:rPr>
              <a:t> 3)</a:t>
            </a:r>
          </a:p>
        </p:txBody>
      </p:sp>
    </p:spTree>
    <p:extLst>
      <p:ext uri="{BB962C8B-B14F-4D97-AF65-F5344CB8AC3E}">
        <p14:creationId xmlns:p14="http://schemas.microsoft.com/office/powerpoint/2010/main" val="389665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A954-3C62-4AB9-8AFE-D6D3C2BE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897087"/>
            <a:ext cx="5842959" cy="966129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Modular </a:t>
            </a:r>
            <a:r>
              <a:rPr lang="en-US" sz="2400" dirty="0">
                <a:cs typeface="Calibri Light"/>
              </a:rPr>
              <a:t>hardware:</a:t>
            </a:r>
            <a:br>
              <a:rPr lang="en-US" sz="2400" dirty="0">
                <a:cs typeface="Calibri Light"/>
              </a:rPr>
            </a:br>
            <a:r>
              <a:rPr lang="en-US" sz="2400" dirty="0">
                <a:cs typeface="Calibri Light"/>
              </a:rPr>
              <a:t>Faster, cheaper, more reliable, fewer people</a:t>
            </a:r>
          </a:p>
        </p:txBody>
      </p:sp>
      <p:pic>
        <p:nvPicPr>
          <p:cNvPr id="4" name="Picture 4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37541DE0-5758-4E02-8CC8-2EDFE8DAF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3953" y="237841"/>
            <a:ext cx="4636697" cy="634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0C58F-A410-41BD-B7A4-057A3E60CD8E}"/>
              </a:ext>
            </a:extLst>
          </p:cNvPr>
          <p:cNvSpPr txBox="1"/>
          <p:nvPr/>
        </p:nvSpPr>
        <p:spPr>
          <a:xfrm>
            <a:off x="454325" y="6255589"/>
            <a:ext cx="5934973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https://www.computerhope.com/issues/ch000984.htm</a:t>
            </a:r>
            <a:endParaRPr lang="en-US" sz="1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11FBE-199E-493D-B7FE-D6616D5A9C61}"/>
              </a:ext>
            </a:extLst>
          </p:cNvPr>
          <p:cNvSpPr txBox="1"/>
          <p:nvPr/>
        </p:nvSpPr>
        <p:spPr>
          <a:xfrm>
            <a:off x="727494" y="5091022"/>
            <a:ext cx="5733689" cy="116955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The </a:t>
            </a:r>
            <a:r>
              <a:rPr lang="en-US" sz="1400" b="1" dirty="0">
                <a:hlinkClick r:id="rId4"/>
              </a:rPr>
              <a:t>IBM 5100</a:t>
            </a:r>
            <a:r>
              <a:rPr lang="en-US" sz="1400" dirty="0"/>
              <a:t> is the first portable computer, which was released on September</a:t>
            </a:r>
            <a:r>
              <a:rPr lang="en-US" sz="1400" b="1" dirty="0"/>
              <a:t> </a:t>
            </a:r>
            <a:r>
              <a:rPr lang="en-US" sz="1400" dirty="0">
                <a:hlinkClick r:id="rId5"/>
              </a:rPr>
              <a:t>1975</a:t>
            </a:r>
            <a:r>
              <a:rPr lang="en-US" sz="1400" dirty="0"/>
              <a:t>. The computer weighed 55 pounds and had a five inch </a:t>
            </a:r>
            <a:r>
              <a:rPr lang="en-US" sz="1400" dirty="0">
                <a:hlinkClick r:id="rId6"/>
              </a:rPr>
              <a:t>CRT</a:t>
            </a:r>
            <a:r>
              <a:rPr lang="en-US" sz="1400" dirty="0"/>
              <a:t>display, </a:t>
            </a:r>
            <a:r>
              <a:rPr lang="en-US" sz="1400" dirty="0">
                <a:hlinkClick r:id="rId7"/>
              </a:rPr>
              <a:t>tape drive</a:t>
            </a:r>
            <a:r>
              <a:rPr lang="en-US" sz="1400" dirty="0"/>
              <a:t>, 1.9 MHz PALM processor, and 64 KB of RAM. 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the picture is an ad of the IBM 5100 taken from a November 1975 issue of Scientific America.</a:t>
            </a:r>
            <a:endParaRPr lang="en-US" sz="14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4E902-2117-4408-89B3-A293B816837D}"/>
              </a:ext>
            </a:extLst>
          </p:cNvPr>
          <p:cNvSpPr txBox="1"/>
          <p:nvPr/>
        </p:nvSpPr>
        <p:spPr>
          <a:xfrm>
            <a:off x="-911524" y="102078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(3 of</a:t>
            </a:r>
            <a:r>
              <a:rPr lang="en-US" sz="2800" dirty="0">
                <a:cs typeface="Calibri"/>
              </a:rPr>
              <a:t> 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4F444-42D5-4FD5-BB39-319CBEFCF6C9}"/>
              </a:ext>
            </a:extLst>
          </p:cNvPr>
          <p:cNvSpPr txBox="1"/>
          <p:nvPr/>
        </p:nvSpPr>
        <p:spPr>
          <a:xfrm>
            <a:off x="-149523" y="2488720"/>
            <a:ext cx="8062821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700" dirty="0"/>
              <a:t>By abstracting </a:t>
            </a:r>
            <a:r>
              <a:rPr lang="en-US" sz="3700" dirty="0">
                <a:cs typeface="Calibri"/>
              </a:rPr>
              <a:t>details of hardware, </a:t>
            </a:r>
          </a:p>
          <a:p>
            <a:pPr algn="r"/>
            <a:r>
              <a:rPr lang="en-US" sz="3700" dirty="0">
                <a:cs typeface="Calibri"/>
              </a:rPr>
              <a:t>you get to focus on what matters to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A7CEC-8CE8-4B0F-BF33-D9FE046E0133}"/>
              </a:ext>
            </a:extLst>
          </p:cNvPr>
          <p:cNvSpPr txBox="1"/>
          <p:nvPr/>
        </p:nvSpPr>
        <p:spPr>
          <a:xfrm>
            <a:off x="1532626" y="3840192"/>
            <a:ext cx="512984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Purpose of abstraction layers is to make easier the things you don't want to have to care about.</a:t>
            </a:r>
          </a:p>
        </p:txBody>
      </p:sp>
    </p:spTree>
    <p:extLst>
      <p:ext uri="{BB962C8B-B14F-4D97-AF65-F5344CB8AC3E}">
        <p14:creationId xmlns:p14="http://schemas.microsoft.com/office/powerpoint/2010/main" val="248303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7524-3EA9-4EDF-8F25-2C1AF4D4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You benefit from (software) abstraction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61A3C-4B0F-45CB-84BB-165A97EB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Assembly</a:t>
            </a:r>
            <a:r>
              <a:rPr lang="en-US" dirty="0">
                <a:cs typeface="Calibri"/>
              </a:rPr>
              <a:t> means you don't have to write ones and zeros</a:t>
            </a:r>
          </a:p>
          <a:p>
            <a:r>
              <a:rPr lang="en-US" dirty="0">
                <a:cs typeface="Calibri"/>
              </a:rPr>
              <a:t>C means you don't have to write assembly</a:t>
            </a:r>
          </a:p>
          <a:p>
            <a:r>
              <a:rPr lang="en-US" dirty="0">
                <a:cs typeface="Calibri"/>
              </a:rPr>
              <a:t>Python means you don't have to worry about memory management (i.e. </a:t>
            </a:r>
            <a:r>
              <a:rPr lang="en-US" dirty="0">
                <a:cs typeface="Calibri"/>
                <a:hlinkClick r:id="rId3"/>
              </a:rPr>
              <a:t>pointers</a:t>
            </a:r>
            <a:r>
              <a:rPr lang="en-US" dirty="0">
                <a:cs typeface="Calibri"/>
              </a:rPr>
              <a:t> and malloc)</a:t>
            </a:r>
            <a:endParaRPr lang="en-US" dirty="0"/>
          </a:p>
          <a:p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 means you don't have to implement linear algebra in Python</a:t>
            </a:r>
          </a:p>
          <a:p>
            <a:r>
              <a:rPr lang="en-US" dirty="0">
                <a:cs typeface="Calibri"/>
                <a:hlinkClick r:id="rId4"/>
              </a:rPr>
              <a:t>scikit-learn</a:t>
            </a:r>
            <a:r>
              <a:rPr lang="en-US" dirty="0">
                <a:cs typeface="Calibri"/>
              </a:rPr>
              <a:t> means you don't have to implement standard machine learning algorithms</a:t>
            </a:r>
          </a:p>
          <a:p>
            <a:r>
              <a:rPr lang="en-US" dirty="0">
                <a:cs typeface="Calibri"/>
              </a:rPr>
              <a:t>TensorFlow means you don't have to learn CUDA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FEA4B-7A9A-497F-B7BC-3F5AEC4278C0}"/>
              </a:ext>
            </a:extLst>
          </p:cNvPr>
          <p:cNvSpPr txBox="1"/>
          <p:nvPr/>
        </p:nvSpPr>
        <p:spPr>
          <a:xfrm>
            <a:off x="-940279" y="1437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(3 of</a:t>
            </a:r>
            <a:r>
              <a:rPr lang="en-US" sz="2800" dirty="0">
                <a:cs typeface="Calibri"/>
              </a:rPr>
              <a:t> 3)</a:t>
            </a:r>
          </a:p>
        </p:txBody>
      </p:sp>
      <p:pic>
        <p:nvPicPr>
          <p:cNvPr id="6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058D0444-126A-4C24-AD71-678531E3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3" y="2366801"/>
            <a:ext cx="9371161" cy="49854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ACF4EA-54DD-4935-AD61-BD2601099D81}"/>
              </a:ext>
            </a:extLst>
          </p:cNvPr>
          <p:cNvSpPr/>
          <p:nvPr/>
        </p:nvSpPr>
        <p:spPr>
          <a:xfrm>
            <a:off x="10196423" y="2360762"/>
            <a:ext cx="914400" cy="3128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7524-3EA9-4EDF-8F25-2C1AF4D4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You benefit from (software) abstraction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61A3C-4B0F-45CB-84BB-165A97EB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Assembly</a:t>
            </a:r>
            <a:r>
              <a:rPr lang="en-US" dirty="0">
                <a:cs typeface="Calibri"/>
              </a:rPr>
              <a:t> means you don't have to write ones and zeros</a:t>
            </a:r>
          </a:p>
          <a:p>
            <a:r>
              <a:rPr lang="en-US" dirty="0">
                <a:cs typeface="Calibri"/>
              </a:rPr>
              <a:t>C means you don't have to write assembly</a:t>
            </a:r>
          </a:p>
          <a:p>
            <a:r>
              <a:rPr lang="en-US" dirty="0">
                <a:cs typeface="Calibri"/>
              </a:rPr>
              <a:t>Python means you don't have to worry about memory management (i.e. </a:t>
            </a:r>
            <a:r>
              <a:rPr lang="en-US" dirty="0">
                <a:cs typeface="Calibri"/>
                <a:hlinkClick r:id="rId3"/>
              </a:rPr>
              <a:t>pointers</a:t>
            </a:r>
            <a:r>
              <a:rPr lang="en-US" dirty="0">
                <a:cs typeface="Calibri"/>
              </a:rPr>
              <a:t> and malloc)</a:t>
            </a:r>
            <a:endParaRPr lang="en-US" dirty="0"/>
          </a:p>
          <a:p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 means you don't have to implement linear algebra in Python</a:t>
            </a:r>
          </a:p>
          <a:p>
            <a:r>
              <a:rPr lang="en-US" dirty="0">
                <a:cs typeface="Calibri"/>
                <a:hlinkClick r:id="rId4"/>
              </a:rPr>
              <a:t>scikit-learn</a:t>
            </a:r>
            <a:r>
              <a:rPr lang="en-US" dirty="0">
                <a:cs typeface="Calibri"/>
              </a:rPr>
              <a:t> means you don't have to implement standard machine learning algorithms</a:t>
            </a:r>
          </a:p>
          <a:p>
            <a:r>
              <a:rPr lang="en-US" dirty="0">
                <a:cs typeface="Calibri"/>
              </a:rPr>
              <a:t>TensorFlow means you don't have to learn CUDA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FEA4B-7A9A-497F-B7BC-3F5AEC4278C0}"/>
              </a:ext>
            </a:extLst>
          </p:cNvPr>
          <p:cNvSpPr txBox="1"/>
          <p:nvPr/>
        </p:nvSpPr>
        <p:spPr>
          <a:xfrm>
            <a:off x="-940279" y="1437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(3 of</a:t>
            </a:r>
            <a:r>
              <a:rPr lang="en-US" sz="2800" dirty="0">
                <a:cs typeface="Calibri"/>
              </a:rPr>
              <a:t> 3)</a:t>
            </a: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99E0D3-0C2F-488D-9118-057241CA1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3" y="2815626"/>
            <a:ext cx="6826369" cy="3843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439CB1-0190-4E78-A8B1-DCE02147F302}"/>
              </a:ext>
            </a:extLst>
          </p:cNvPr>
          <p:cNvSpPr/>
          <p:nvPr/>
        </p:nvSpPr>
        <p:spPr>
          <a:xfrm>
            <a:off x="7579744" y="2763328"/>
            <a:ext cx="3574211" cy="3976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3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7524-3EA9-4EDF-8F25-2C1AF4D4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You benefit from (software) abstraction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61A3C-4B0F-45CB-84BB-165A97EB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Assembly</a:t>
            </a:r>
            <a:r>
              <a:rPr lang="en-US" dirty="0">
                <a:cs typeface="Calibri"/>
              </a:rPr>
              <a:t> means you don't have to write ones and zeros</a:t>
            </a:r>
          </a:p>
          <a:p>
            <a:r>
              <a:rPr lang="en-US" dirty="0">
                <a:cs typeface="Calibri"/>
              </a:rPr>
              <a:t>C means you don't have to write assembly</a:t>
            </a:r>
          </a:p>
          <a:p>
            <a:r>
              <a:rPr lang="en-US" dirty="0">
                <a:cs typeface="Calibri"/>
              </a:rPr>
              <a:t>Python means you don't have to worry about memory management (i.e. </a:t>
            </a:r>
            <a:r>
              <a:rPr lang="en-US" dirty="0">
                <a:cs typeface="Calibri"/>
                <a:hlinkClick r:id="rId3"/>
              </a:rPr>
              <a:t>pointers</a:t>
            </a:r>
            <a:r>
              <a:rPr lang="en-US" dirty="0">
                <a:cs typeface="Calibri"/>
              </a:rPr>
              <a:t> and malloc)</a:t>
            </a:r>
            <a:endParaRPr lang="en-US" dirty="0"/>
          </a:p>
          <a:p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 means you don't have to implement linear algebra in Python</a:t>
            </a:r>
          </a:p>
          <a:p>
            <a:r>
              <a:rPr lang="en-US" dirty="0">
                <a:cs typeface="Calibri"/>
                <a:hlinkClick r:id="rId4"/>
              </a:rPr>
              <a:t>scikit-learn</a:t>
            </a:r>
            <a:r>
              <a:rPr lang="en-US" dirty="0">
                <a:cs typeface="Calibri"/>
              </a:rPr>
              <a:t> means you don't have to implement standard machine learning algorithms</a:t>
            </a:r>
          </a:p>
          <a:p>
            <a:r>
              <a:rPr lang="en-US" dirty="0">
                <a:cs typeface="Calibri"/>
              </a:rPr>
              <a:t>TensorFlow means you don't have to learn CUDA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FEA4B-7A9A-497F-B7BC-3F5AEC4278C0}"/>
              </a:ext>
            </a:extLst>
          </p:cNvPr>
          <p:cNvSpPr txBox="1"/>
          <p:nvPr/>
        </p:nvSpPr>
        <p:spPr>
          <a:xfrm>
            <a:off x="-940279" y="1437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(3 of</a:t>
            </a:r>
            <a:r>
              <a:rPr lang="en-US" sz="2800" dirty="0">
                <a:cs typeface="Calibri"/>
              </a:rPr>
              <a:t> 3)</a:t>
            </a: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FC42730-BFD4-421B-A13B-80BF7193D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3" t="10550" r="6204" b="459"/>
          <a:stretch/>
        </p:blipFill>
        <p:spPr>
          <a:xfrm>
            <a:off x="781586" y="3789075"/>
            <a:ext cx="7088845" cy="5505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2A7148-0E51-42EE-AFD4-F34AC1AE785D}"/>
              </a:ext>
            </a:extLst>
          </p:cNvPr>
          <p:cNvSpPr/>
          <p:nvPr/>
        </p:nvSpPr>
        <p:spPr>
          <a:xfrm>
            <a:off x="7579744" y="3654724"/>
            <a:ext cx="3574211" cy="3085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4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7524-3EA9-4EDF-8F25-2C1AF4D4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You benefit from (software) abstraction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61A3C-4B0F-45CB-84BB-165A97EB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Assembly</a:t>
            </a:r>
            <a:r>
              <a:rPr lang="en-US" dirty="0">
                <a:cs typeface="Calibri"/>
              </a:rPr>
              <a:t> means you don't have to write ones and zeros</a:t>
            </a:r>
          </a:p>
          <a:p>
            <a:r>
              <a:rPr lang="en-US" dirty="0">
                <a:cs typeface="Calibri"/>
              </a:rPr>
              <a:t>C means you don't have to write assembly</a:t>
            </a:r>
          </a:p>
          <a:p>
            <a:r>
              <a:rPr lang="en-US" dirty="0">
                <a:cs typeface="Calibri"/>
              </a:rPr>
              <a:t>Python means you don't have to worry about memory management (i.e. </a:t>
            </a:r>
            <a:r>
              <a:rPr lang="en-US" dirty="0">
                <a:cs typeface="Calibri"/>
                <a:hlinkClick r:id="rId3"/>
              </a:rPr>
              <a:t>pointers</a:t>
            </a:r>
            <a:r>
              <a:rPr lang="en-US" dirty="0">
                <a:cs typeface="Calibri"/>
              </a:rPr>
              <a:t> and malloc)</a:t>
            </a:r>
            <a:endParaRPr lang="en-US" dirty="0"/>
          </a:p>
          <a:p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 means you don't have to implement linear algebra in Python</a:t>
            </a:r>
          </a:p>
          <a:p>
            <a:r>
              <a:rPr lang="en-US" dirty="0">
                <a:cs typeface="Calibri"/>
                <a:hlinkClick r:id="rId4"/>
              </a:rPr>
              <a:t>scikit-learn</a:t>
            </a:r>
            <a:r>
              <a:rPr lang="en-US" dirty="0">
                <a:cs typeface="Calibri"/>
              </a:rPr>
              <a:t> means you don't have to implement standard machine learning algorithms</a:t>
            </a:r>
          </a:p>
          <a:p>
            <a:r>
              <a:rPr lang="en-US" dirty="0">
                <a:cs typeface="Calibri"/>
              </a:rPr>
              <a:t>TensorFlow means you don't have to learn CUDA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FEA4B-7A9A-497F-B7BC-3F5AEC4278C0}"/>
              </a:ext>
            </a:extLst>
          </p:cNvPr>
          <p:cNvSpPr txBox="1"/>
          <p:nvPr/>
        </p:nvSpPr>
        <p:spPr>
          <a:xfrm>
            <a:off x="-940279" y="1437"/>
            <a:ext cx="31457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(3 of</a:t>
            </a:r>
            <a:r>
              <a:rPr lang="en-US" sz="2800" dirty="0">
                <a:cs typeface="Calibri"/>
              </a:rPr>
              <a:t> 3)</a:t>
            </a:r>
          </a:p>
        </p:txBody>
      </p:sp>
    </p:spTree>
    <p:extLst>
      <p:ext uri="{BB962C8B-B14F-4D97-AF65-F5344CB8AC3E}">
        <p14:creationId xmlns:p14="http://schemas.microsoft.com/office/powerpoint/2010/main" val="227534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329C-0F36-4E36-874D-916D6CDB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Automation</a:t>
            </a:r>
            <a:r>
              <a:rPr lang="en-US" dirty="0">
                <a:cs typeface="Calibri Light"/>
              </a:rPr>
              <a:t>: Identify recurring tasks and then automate the manual 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5822-BBFD-43A9-AB4F-398178271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1825625"/>
            <a:ext cx="1169431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/>
            <a:r>
              <a:rPr lang="en-US" sz="2700" dirty="0">
                <a:cs typeface="Calibri"/>
              </a:rPr>
              <a:t>You, your tasks (save time, increase reliability)</a:t>
            </a:r>
          </a:p>
          <a:p>
            <a:pPr marL="514350" indent="-514350"/>
            <a:endParaRPr lang="en-US" sz="2700" dirty="0">
              <a:cs typeface="Calibri"/>
            </a:endParaRPr>
          </a:p>
          <a:p>
            <a:pPr marL="514350" indent="-514350"/>
            <a:r>
              <a:rPr lang="en-US" sz="2700" dirty="0">
                <a:cs typeface="Calibri"/>
              </a:rPr>
              <a:t>Your stakeholders: this is how you add value before even starting data analysis</a:t>
            </a:r>
          </a:p>
          <a:p>
            <a:pPr marL="514350" indent="-514350"/>
            <a:endParaRPr lang="en-US" sz="2700" dirty="0">
              <a:cs typeface="Calibri"/>
            </a:endParaRPr>
          </a:p>
          <a:p>
            <a:pPr marL="514350" indent="-514350"/>
            <a:r>
              <a:rPr lang="en-US" sz="2700" dirty="0">
                <a:cs typeface="Calibri"/>
              </a:rPr>
              <a:t>Data Science software frameworks (more generically, abstraction layers) get created </a:t>
            </a:r>
          </a:p>
          <a:p>
            <a:pPr lvl="1"/>
            <a:r>
              <a:rPr lang="en-US" sz="2700" dirty="0">
                <a:cs typeface="Calibri"/>
              </a:rPr>
              <a:t>SAS, SPSS – GUIs for non-technical people to get stuff done</a:t>
            </a:r>
          </a:p>
          <a:p>
            <a:pPr lvl="1"/>
            <a:r>
              <a:rPr lang="en-US" sz="2700" dirty="0">
                <a:cs typeface="Calibri"/>
              </a:rPr>
              <a:t>Spark, MapReduce, </a:t>
            </a:r>
            <a:r>
              <a:rPr lang="en-US" sz="2700" err="1">
                <a:cs typeface="Calibri"/>
              </a:rPr>
              <a:t>etc</a:t>
            </a:r>
            <a:r>
              <a:rPr lang="en-US" sz="2700" dirty="0">
                <a:cs typeface="Calibri"/>
              </a:rPr>
              <a:t> are for people who don't want to worry about complexity</a:t>
            </a:r>
          </a:p>
        </p:txBody>
      </p:sp>
    </p:spTree>
    <p:extLst>
      <p:ext uri="{BB962C8B-B14F-4D97-AF65-F5344CB8AC3E}">
        <p14:creationId xmlns:p14="http://schemas.microsoft.com/office/powerpoint/2010/main" val="101900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5F34-33AB-438E-918E-19E0A72CFF19}"/>
              </a:ext>
            </a:extLst>
          </p:cNvPr>
          <p:cNvSpPr>
            <a:spLocks noGrp="1"/>
          </p:cNvSpPr>
          <p:nvPr/>
        </p:nvSpPr>
        <p:spPr>
          <a:xfrm>
            <a:off x="839788" y="135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cs typeface="Calibri Light"/>
              </a:rPr>
              <a:t>Course schedule and outline (scope)</a:t>
            </a:r>
            <a:endParaRPr lang="en-US" sz="4400">
              <a:cs typeface="Calibri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452ADB6-0387-4ED8-B7D0-B1213316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4" y="1715399"/>
            <a:ext cx="422156" cy="404364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D4162B4C-4D41-4271-AED8-280C8B5F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1" y="2322840"/>
            <a:ext cx="454506" cy="43311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60F74E-D1E6-426F-9477-3DFCC2A4AD5E}"/>
              </a:ext>
            </a:extLst>
          </p:cNvPr>
          <p:cNvSpPr/>
          <p:nvPr/>
        </p:nvSpPr>
        <p:spPr>
          <a:xfrm rot="-11040000" flipH="1" flipV="1">
            <a:off x="5736940" y="1651299"/>
            <a:ext cx="502459" cy="234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CF27D75B-844E-4C15-9C39-DFD8FF98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0" y="2969821"/>
            <a:ext cx="454506" cy="433119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09683C20-1875-4767-80AC-BB2AD8D6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8" y="3631180"/>
            <a:ext cx="454506" cy="43311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71390B6-7C1C-43BE-B9FD-221EBF604DBC}"/>
              </a:ext>
            </a:extLst>
          </p:cNvPr>
          <p:cNvSpPr>
            <a:spLocks noGrp="1"/>
          </p:cNvSpPr>
          <p:nvPr/>
        </p:nvSpPr>
        <p:spPr>
          <a:xfrm>
            <a:off x="6244087" y="1340510"/>
            <a:ext cx="5183188" cy="4964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Oct 25: Automation, Reports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Nov 1: Scaling up, Estimation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Nov 8: Elasticity, Cost/benefit 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Nov 15: Property graphs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Nov 22: No class (Thanksgiving)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Nov 29: Evaluation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Dec 6: Ethics and Legality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Dec 13: Presentations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CF7A7A-8B3F-417B-95DC-0856B7F3D887}"/>
              </a:ext>
            </a:extLst>
          </p:cNvPr>
          <p:cNvSpPr>
            <a:spLocks noGrp="1"/>
          </p:cNvSpPr>
          <p:nvPr/>
        </p:nvSpPr>
        <p:spPr>
          <a:xfrm>
            <a:off x="839788" y="1570547"/>
            <a:ext cx="5157787" cy="5151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Aug 30: Overview Data Science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6: Python in </a:t>
            </a:r>
            <a:r>
              <a:rPr lang="en-US" sz="2800" err="1">
                <a:cs typeface="Calibri"/>
              </a:rPr>
              <a:t>Jupyter</a:t>
            </a:r>
            <a:endParaRPr lang="en-US" sz="28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13: Math (stats)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20: Regression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27: Clustering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4: Getting data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11: </a:t>
            </a:r>
            <a:r>
              <a:rPr lang="en-US" sz="2800" i="1">
                <a:cs typeface="Calibri"/>
              </a:rPr>
              <a:t>Substitute's choice</a:t>
            </a:r>
            <a:endParaRPr lang="en-US" sz="28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18: Data cleanup</a:t>
            </a: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E432BA4F-A9E1-4794-A287-DB1AE54F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2" y="4249406"/>
            <a:ext cx="454506" cy="433119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892DC1C-27A2-4BB1-BB98-5547D0D2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4" y="4968273"/>
            <a:ext cx="454506" cy="433119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0E8B758D-BE47-4540-B6C1-96A58FC4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1" y="5557744"/>
            <a:ext cx="454506" cy="433119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C44D845B-D58C-4D97-B53B-EF62F16F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1" y="6175970"/>
            <a:ext cx="454506" cy="4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3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B473B-EA29-4B5C-AEA6-FB1EFB5D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525388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Outline for this evening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896B-2851-48A6-A7DA-5B617F34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strike="sngStrike" dirty="0">
                <a:cs typeface="Calibri"/>
              </a:rPr>
              <a:t>Context and history of automation</a:t>
            </a:r>
            <a:endParaRPr lang="en-US" sz="2400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Whose tasks get automated</a:t>
            </a:r>
            <a:endParaRPr lang="en-US" dirty="0"/>
          </a:p>
          <a:p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Which tasks get automated</a:t>
            </a:r>
            <a:endParaRPr lang="en-US">
              <a:highlight>
                <a:srgbClr val="FFFF00"/>
              </a:highlight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Implementation examples</a:t>
            </a:r>
            <a:endParaRPr lang="en-US" sz="2400"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Homework</a:t>
            </a:r>
            <a:endParaRPr lang="en-US"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49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3183087"/>
            <a:ext cx="1218337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What are the ways you exchange data with stakeholders*?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15"/>
            <a:ext cx="10515600" cy="328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Brainstorming Activity</a:t>
            </a:r>
            <a:r>
              <a:rPr lang="en-US" dirty="0">
                <a:cs typeface="Calibri"/>
              </a:rPr>
              <a:t>: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1F01A-8780-4F27-9A97-1E5B4C21255C}"/>
              </a:ext>
            </a:extLst>
          </p:cNvPr>
          <p:cNvSpPr txBox="1"/>
          <p:nvPr/>
        </p:nvSpPr>
        <p:spPr>
          <a:xfrm>
            <a:off x="930349" y="5298595"/>
            <a:ext cx="5331123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Raise your hand if you have an idea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One contribution per person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32F9-7573-457F-9810-CD2A4B4C6FBA}"/>
              </a:ext>
            </a:extLst>
          </p:cNvPr>
          <p:cNvSpPr txBox="1"/>
          <p:nvPr/>
        </p:nvSpPr>
        <p:spPr>
          <a:xfrm>
            <a:off x="7605712" y="4164806"/>
            <a:ext cx="4231481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Customers pay for a product</a:t>
            </a:r>
          </a:p>
          <a:p>
            <a:r>
              <a:rPr lang="en-US" dirty="0">
                <a:cs typeface="Calibri"/>
              </a:rPr>
              <a:t>Users don't get a choice about the product</a:t>
            </a:r>
          </a:p>
          <a:p>
            <a:r>
              <a:rPr lang="en-US" dirty="0">
                <a:cs typeface="Calibri"/>
              </a:rPr>
              <a:t>Stakeholders are affected by the product</a:t>
            </a:r>
          </a:p>
        </p:txBody>
      </p:sp>
    </p:spTree>
    <p:extLst>
      <p:ext uri="{BB962C8B-B14F-4D97-AF65-F5344CB8AC3E}">
        <p14:creationId xmlns:p14="http://schemas.microsoft.com/office/powerpoint/2010/main" val="3193029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72329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Ways to exchange data with 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Verbal (in person, meetings, phone calls, video chat)</a:t>
            </a:r>
          </a:p>
          <a:p>
            <a:r>
              <a:rPr lang="en-US" dirty="0">
                <a:cs typeface="Calibri"/>
              </a:rPr>
              <a:t>Email (</a:t>
            </a:r>
            <a:r>
              <a:rPr lang="en-US" dirty="0">
                <a:cs typeface="Calibri"/>
                <a:hlinkClick r:id="rId2"/>
              </a:rPr>
              <a:t>ad hoc</a:t>
            </a:r>
            <a:r>
              <a:rPr lang="en-US" dirty="0">
                <a:cs typeface="Calibri"/>
              </a:rPr>
              <a:t> or scheduled), text messages</a:t>
            </a:r>
          </a:p>
          <a:p>
            <a:r>
              <a:rPr lang="en-US" dirty="0">
                <a:cs typeface="Calibri"/>
              </a:rPr>
              <a:t>Presentations, i.e. </a:t>
            </a:r>
            <a:r>
              <a:rPr lang="en-US" dirty="0" err="1">
                <a:cs typeface="Calibri"/>
              </a:rPr>
              <a:t>Powerpoint</a:t>
            </a:r>
            <a:endParaRPr lang="en-US" dirty="0" err="1"/>
          </a:p>
          <a:p>
            <a:r>
              <a:rPr lang="en-US" dirty="0">
                <a:cs typeface="Calibri"/>
              </a:rPr>
              <a:t>Data, i.e. Excel, in a directory </a:t>
            </a:r>
          </a:p>
          <a:p>
            <a:r>
              <a:rPr lang="en-US" dirty="0">
                <a:cs typeface="Calibri"/>
              </a:rPr>
              <a:t>Analytics, i.e. programs written in Python (i.e. in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Notebooks)</a:t>
            </a:r>
          </a:p>
          <a:p>
            <a:r>
              <a:rPr lang="en-US" dirty="0">
                <a:cs typeface="Calibri"/>
              </a:rPr>
              <a:t>Written documents , i.e. PDFs, DOCX (may also contain images and tables)</a:t>
            </a:r>
          </a:p>
          <a:p>
            <a:r>
              <a:rPr lang="en-US" dirty="0">
                <a:cs typeface="Calibri"/>
              </a:rPr>
              <a:t>Web pages (may be interactive)</a:t>
            </a:r>
          </a:p>
        </p:txBody>
      </p:sp>
    </p:spTree>
    <p:extLst>
      <p:ext uri="{BB962C8B-B14F-4D97-AF65-F5344CB8AC3E}">
        <p14:creationId xmlns:p14="http://schemas.microsoft.com/office/powerpoint/2010/main" val="475249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72329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Ways to exchange data with 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Verbal (in person, meetings, phone calls, video chat)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Email (ad hoc or scheduled), text messages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Presentations, i.e.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Powerpoint</a:t>
            </a:r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Data, i.e. Excel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Analytics, i.e. programs written in Python (i.e. in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Calibri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 Notebooks)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Written documents , i.e. PDFs, DOCX (may also contain images and tables)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Web pages (may be interactive)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5AEAE-09F0-4990-8E83-524D90E0A9EE}"/>
              </a:ext>
            </a:extLst>
          </p:cNvPr>
          <p:cNvSpPr txBox="1"/>
          <p:nvPr/>
        </p:nvSpPr>
        <p:spPr>
          <a:xfrm>
            <a:off x="91746" y="1762888"/>
            <a:ext cx="11398367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If</a:t>
            </a:r>
            <a:r>
              <a:rPr lang="en-US" sz="6600" b="1" dirty="0">
                <a:cs typeface="Calibri"/>
              </a:rPr>
              <a:t> you only know how to manually use each of these channels, scalability of your impact is limited</a:t>
            </a:r>
          </a:p>
        </p:txBody>
      </p:sp>
    </p:spTree>
    <p:extLst>
      <p:ext uri="{BB962C8B-B14F-4D97-AF65-F5344CB8AC3E}">
        <p14:creationId xmlns:p14="http://schemas.microsoft.com/office/powerpoint/2010/main" val="2465762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52D4-F9E4-4CB4-829E-95A62898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06332"/>
            <a:ext cx="1099005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and Report</a:t>
            </a:r>
            <a:r>
              <a:rPr lang="en-US" dirty="0">
                <a:ea typeface="+mj-lt"/>
                <a:cs typeface="+mj-lt"/>
              </a:rPr>
              <a:t> are discrete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1A13C-2038-4EFF-BB31-B74B14CB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87671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endParaRPr lang="en-US" sz="2400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</a:rPr>
              <a:t>For electronic data exchange, I will consider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</a:rPr>
              <a:t>"streaming data" as </a:t>
            </a:r>
            <a:r>
              <a:rPr lang="en-US" sz="2400" dirty="0">
                <a:cs typeface="Calibri"/>
                <a:hlinkClick r:id="rId2"/>
              </a:rPr>
              <a:t>batch updates</a:t>
            </a:r>
            <a:endParaRPr lang="en-US" sz="2400" dirty="0">
              <a:cs typeface="Calibri"/>
            </a:endParaRP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436F66D-83B9-4429-A6D6-5487E6F6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12" y="100224"/>
            <a:ext cx="4756030" cy="342264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267C1D-1FA5-4B42-8E71-F56B927DD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0" y="3354453"/>
            <a:ext cx="6049992" cy="3585282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52C699A-1805-442E-8BE6-1ADD4B8B9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589" y="3528600"/>
            <a:ext cx="7300822" cy="40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3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8E4D-6EDC-45B6-8DA9-CE77C854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Just as Data Gathering is Automated,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Automate Report Generation and Delivery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8F95-5DCC-4364-9429-AE61EAC99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06"/>
            <a:ext cx="10515600" cy="3704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Scheduled (weekly/monthly/quarterly) reports</a:t>
            </a:r>
          </a:p>
          <a:p>
            <a:r>
              <a:rPr lang="en-US" dirty="0">
                <a:cs typeface="Calibri"/>
                <a:hlinkClick r:id="rId2"/>
              </a:rPr>
              <a:t>Ad hoc</a:t>
            </a:r>
            <a:r>
              <a:rPr lang="en-US" dirty="0">
                <a:cs typeface="Calibri"/>
              </a:rPr>
              <a:t> reports (i.e., when a threshold is reached)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61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B473B-EA29-4B5C-AEA6-FB1EFB5D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525388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Outline for this evening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896B-2851-48A6-A7DA-5B617F34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strike="sngStrike" dirty="0">
                <a:cs typeface="Calibri"/>
              </a:rPr>
              <a:t>Context and history of automation</a:t>
            </a:r>
            <a:endParaRPr lang="en-US" sz="2400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Whose tasks get automated</a:t>
            </a:r>
            <a:endParaRPr lang="en-US" dirty="0"/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Which tasks get automated</a:t>
            </a:r>
            <a:endParaRPr lang="en-US" strike="sngStrike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Implementation examples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Homework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024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443C-743E-43C0-A5C4-ED1E15F2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is commonly in Excel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349A-F734-4B2F-94D5-3780C1E7C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Pandas writes Excel files using the </a:t>
            </a:r>
            <a:r>
              <a:rPr lang="en-US" dirty="0">
                <a:cs typeface="Calibri"/>
                <a:hlinkClick r:id="rId2"/>
              </a:rPr>
              <a:t>Xlwt</a:t>
            </a:r>
            <a:r>
              <a:rPr lang="en-US" dirty="0">
                <a:cs typeface="Calibri"/>
              </a:rPr>
              <a:t> module for </a:t>
            </a:r>
            <a:r>
              <a:rPr lang="en-US" dirty="0" err="1">
                <a:cs typeface="Calibri"/>
              </a:rPr>
              <a:t>xls</a:t>
            </a:r>
            <a:r>
              <a:rPr lang="en-US" dirty="0">
                <a:cs typeface="Calibri"/>
              </a:rPr>
              <a:t> files and the </a:t>
            </a:r>
            <a:r>
              <a:rPr lang="en-US" dirty="0">
                <a:cs typeface="Calibri"/>
                <a:hlinkClick r:id="rId3"/>
              </a:rPr>
              <a:t>Openpyxl</a:t>
            </a:r>
            <a:r>
              <a:rPr lang="en-US" dirty="0">
                <a:cs typeface="Calibri"/>
              </a:rPr>
              <a:t> or </a:t>
            </a:r>
            <a:r>
              <a:rPr lang="en-US" dirty="0" err="1">
                <a:cs typeface="Calibri"/>
              </a:rPr>
              <a:t>XlsxWriter</a:t>
            </a:r>
            <a:r>
              <a:rPr lang="en-US" dirty="0">
                <a:cs typeface="Calibri"/>
              </a:rPr>
              <a:t> modules for xlsx files.</a:t>
            </a:r>
            <a:endParaRPr lang="en-US" dirty="0"/>
          </a:p>
          <a:p>
            <a:r>
              <a:rPr lang="en-US" sz="1800" dirty="0">
                <a:cs typeface="Calibri"/>
              </a:rPr>
              <a:t>Source: https://xlsxwriter.readthedocs.io/working_with_pandas.html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4"/>
              </a:rPr>
              <a:t>Openpyxl can be used with Pandas</a:t>
            </a:r>
            <a:r>
              <a:rPr lang="en-US" dirty="0">
                <a:cs typeface="Calibri"/>
              </a:rPr>
              <a:t> for Excel for read/write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https://xlsxwriter.readthedocs.io/alternatives.html</a:t>
            </a:r>
          </a:p>
        </p:txBody>
      </p:sp>
    </p:spTree>
    <p:extLst>
      <p:ext uri="{BB962C8B-B14F-4D97-AF65-F5344CB8AC3E}">
        <p14:creationId xmlns:p14="http://schemas.microsoft.com/office/powerpoint/2010/main" val="533206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5E8C-A0DF-4651-A98C-9332A040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HTML creation from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E365-4CE4-41BA-9F3F-D10FB7C6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http://127.0.0.1:8888/notebooks/generate_HTML_using_jinja2/generate_HTML_using_jinja2.ipynb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https://en.wikipedia.org/wiki/Jinja_(template_engine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753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F633-18D8-48F3-AAEE-7E7D1213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PDF creation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370AA-B990-4F57-A028-8A817F5F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http://127.0.0.1:8888/notebooks/generate_PDF_from_HTML/HTML_to_PDF_using_xhtml2pdf.ipynb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Alternative: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https://weasyprint.readthedocs.io/en/stable/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45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6286-666D-4D59-81AC-871F509D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verify file consistency: check sums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5CA0-1862-4EB8-AC49-B979CE53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  <a:hlinkClick r:id="rId2"/>
              </a:rPr>
              <a:t>https://en.wikipedia.org/wiki/MD5#MD5_hashes</a:t>
            </a:r>
            <a:endParaRPr lang="en-US">
              <a:cs typeface="Calibri"/>
            </a:endParaRPr>
          </a:p>
          <a:p>
            <a:r>
              <a:rPr lang="en-US" sz="3000" dirty="0">
                <a:cs typeface="Calibri"/>
                <a:hlinkClick r:id="rId3"/>
              </a:rPr>
              <a:t>https://en.wikipedia.org/wiki/Checksum</a:t>
            </a:r>
            <a:endParaRPr lang="en-US" dirty="0"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hashlib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def md5(</a:t>
            </a:r>
            <a:r>
              <a:rPr lang="en-US" dirty="0" err="1">
                <a:latin typeface="Courier New"/>
                <a:cs typeface="Courier New"/>
              </a:rPr>
              <a:t>fname</a:t>
            </a:r>
            <a:r>
              <a:rPr lang="en-US" dirty="0">
                <a:latin typeface="Courier New"/>
                <a:cs typeface="Courier New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 hash_md5 = hashlib.md5()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 with open(</a:t>
            </a:r>
            <a:r>
              <a:rPr lang="en-US" dirty="0" err="1">
                <a:latin typeface="Courier New"/>
                <a:cs typeface="Courier New"/>
              </a:rPr>
              <a:t>fname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rb</a:t>
            </a:r>
            <a:r>
              <a:rPr lang="en-US" dirty="0">
                <a:latin typeface="Courier New"/>
                <a:cs typeface="Courier New"/>
              </a:rPr>
              <a:t>") as f: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     return hash_md5.hexdigest()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     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md5(filename)</a:t>
            </a:r>
          </a:p>
        </p:txBody>
      </p:sp>
    </p:spTree>
    <p:extLst>
      <p:ext uri="{BB962C8B-B14F-4D97-AF65-F5344CB8AC3E}">
        <p14:creationId xmlns:p14="http://schemas.microsoft.com/office/powerpoint/2010/main" val="165549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ACD4-91A0-4C76-981F-9F6791B5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Send email from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F442-966B-4630-A691-14A20B62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cs typeface="Calibri"/>
              </a:rPr>
              <a:t>http://127.0.0.1:8888/tree/send_email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8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10B7-AFDD-483C-8301-5EE0D4C8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Send text messages via email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7F4C-D0B4-4604-9799-93BDC087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Use </a:t>
            </a:r>
            <a:r>
              <a:rPr lang="en-US" dirty="0">
                <a:cs typeface="Calibri"/>
                <a:hlinkClick r:id="rId2"/>
              </a:rPr>
              <a:t>SMS gateway domain</a:t>
            </a:r>
            <a:endParaRPr lang="en-US" dirty="0">
              <a:hlinkClick r:id="rId2"/>
            </a:endParaRPr>
          </a:p>
          <a:p>
            <a:r>
              <a:rPr lang="en-US" dirty="0">
                <a:cs typeface="Calibri"/>
              </a:rPr>
              <a:t>Depends on service provider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29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ordering of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cs typeface="Calibri"/>
              </a:rPr>
              <a:t>Remember what number you are</a:t>
            </a:r>
          </a:p>
          <a:p>
            <a:r>
              <a:rPr lang="en-US" dirty="0">
                <a:cs typeface="Calibri"/>
              </a:rPr>
              <a:t>Form a group of other people who have the same number</a:t>
            </a:r>
          </a:p>
          <a:p>
            <a:r>
              <a:rPr lang="en-US">
                <a:cs typeface="Calibri"/>
              </a:rPr>
              <a:t>Each group of gets one set of "activities" that are part of your job as a </a:t>
            </a:r>
            <a:r>
              <a:rPr lang="en-US" dirty="0">
                <a:cs typeface="Calibri"/>
              </a:rPr>
              <a:t>data scientist</a:t>
            </a:r>
          </a:p>
          <a:p>
            <a:r>
              <a:rPr lang="en-US" dirty="0">
                <a:cs typeface="Calibri"/>
              </a:rPr>
              <a:t>As a group, sort the activities into a prioritized list</a:t>
            </a:r>
          </a:p>
        </p:txBody>
      </p:sp>
    </p:spTree>
    <p:extLst>
      <p:ext uri="{BB962C8B-B14F-4D97-AF65-F5344CB8AC3E}">
        <p14:creationId xmlns:p14="http://schemas.microsoft.com/office/powerpoint/2010/main" val="45351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ordering of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Remember what number you are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Form a group of other people who have the same number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Each group of gets a set of "activities" that are part of your job as a data scientist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As a group, sort the activities into a prioritized list</a:t>
            </a:r>
          </a:p>
          <a:p>
            <a:r>
              <a:rPr lang="en-US" dirty="0">
                <a:cs typeface="Calibri"/>
              </a:rPr>
              <a:t>As a group, describe to the class the first 6 activities you selected</a:t>
            </a:r>
          </a:p>
          <a:p>
            <a:r>
              <a:rPr lang="en-US" dirty="0">
                <a:cs typeface="Calibri"/>
              </a:rPr>
              <a:t>Are there any activities than can be done concurrently?</a:t>
            </a:r>
          </a:p>
        </p:txBody>
      </p:sp>
    </p:spTree>
    <p:extLst>
      <p:ext uri="{BB962C8B-B14F-4D97-AF65-F5344CB8AC3E}">
        <p14:creationId xmlns:p14="http://schemas.microsoft.com/office/powerpoint/2010/main" val="1724697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3"/>
                </a:solidFill>
                <a:cs typeface="Calibri Light"/>
              </a:rPr>
              <a:t>Activity</a:t>
            </a:r>
            <a:r>
              <a:rPr lang="en-US" dirty="0">
                <a:solidFill>
                  <a:schemeClr val="accent3"/>
                </a:solidFill>
                <a:cs typeface="Calibri Light"/>
              </a:rPr>
              <a:t>: ordering of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cs typeface="Calibri"/>
              </a:rPr>
              <a:t>Count off by 5 (1, 2, 3, 4, 5, 1, 2, 3, 4, 5, 1, 2, 3, …)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Remember what number you are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Form a group of other people who have the same number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Each group of gets a set of "activities" that are part of your job as a data scientist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As a group, sort the activities into a prioritized list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As a group, describe to the class the first 6 activities you selected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Are there any activities than can be done concurrently?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3756E-6565-4D35-9BBF-B08E2E243121}"/>
              </a:ext>
            </a:extLst>
          </p:cNvPr>
          <p:cNvSpPr txBox="1"/>
          <p:nvPr/>
        </p:nvSpPr>
        <p:spPr>
          <a:xfrm>
            <a:off x="382438" y="504645"/>
            <a:ext cx="11369614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/>
              <a:t>As a</a:t>
            </a:r>
            <a:r>
              <a:rPr lang="en-US" sz="6000" dirty="0">
                <a:cs typeface="Calibri"/>
              </a:rPr>
              <a:t> data scientist, 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prioritize activities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negotiate priorities with other data scientists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justify your prioritization to stakeholders</a:t>
            </a:r>
          </a:p>
        </p:txBody>
      </p:sp>
    </p:spTree>
    <p:extLst>
      <p:ext uri="{BB962C8B-B14F-4D97-AF65-F5344CB8AC3E}">
        <p14:creationId xmlns:p14="http://schemas.microsoft.com/office/powerpoint/2010/main" val="2459357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74F2-C559-44B6-8834-25108339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Groupby</a:t>
            </a:r>
            <a:r>
              <a:rPr lang="en-US" dirty="0">
                <a:cs typeface="Calibri Light"/>
              </a:rPr>
              <a:t>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37C1-D443-45F2-B675-118AC477F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https://www.kaggle.com/crawford/python-groupby-tutorial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http://wesmckinney.com/blog/groupby-fu-improvements-in-grouping-and-aggregating-data-in-pandas/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http://127.0.0.1:8888/notebooks/python-groupby-tutorial.ipynb</a:t>
            </a:r>
          </a:p>
        </p:txBody>
      </p:sp>
    </p:spTree>
    <p:extLst>
      <p:ext uri="{BB962C8B-B14F-4D97-AF65-F5344CB8AC3E}">
        <p14:creationId xmlns:p14="http://schemas.microsoft.com/office/powerpoint/2010/main" val="1832226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4AE1-A96F-41BE-8FEC-1D56F5BF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Interactive web pages: Flask for Python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C96C-6593-462E-BEB1-78332414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cs typeface="Calibri"/>
              </a:rPr>
              <a:t>~/Desktop/UMBC_data601_20181022/notebook/flask_demo/hello_world_static_page</a:t>
            </a:r>
          </a:p>
          <a:p>
            <a:r>
              <a:rPr lang="en-US" sz="2000">
                <a:cs typeface="Calibri"/>
              </a:rPr>
              <a:t>$ FLASK_APP=my_flask.py flask run</a:t>
            </a:r>
          </a:p>
          <a:p>
            <a:r>
              <a:rPr lang="en-US" sz="2000" dirty="0">
                <a:cs typeface="Calibri"/>
                <a:hlinkClick r:id="rId3"/>
              </a:rPr>
              <a:t>http://127.0.0.1:5000/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>
                <a:cs typeface="Calibri"/>
              </a:rPr>
              <a:t>~/Desktop/UMBC_data601_20181022/notebook/flask_demo/hello_name_page</a:t>
            </a:r>
            <a:endParaRPr lang="en-US" sz="2000" dirty="0">
              <a:cs typeface="Calibri"/>
            </a:endParaRPr>
          </a:p>
          <a:p>
            <a:r>
              <a:rPr lang="en-US" sz="2000">
                <a:cs typeface="Calibri"/>
              </a:rPr>
              <a:t>$ FLASK_APP=my_flask.py flask run</a:t>
            </a:r>
          </a:p>
          <a:p>
            <a:r>
              <a:rPr lang="en-US" sz="2000" dirty="0">
                <a:cs typeface="Calibri"/>
                <a:hlinkClick r:id="rId4"/>
              </a:rPr>
              <a:t>http://127.0.0.1:5000/ben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>
                <a:cs typeface="Calibri"/>
              </a:rPr>
              <a:t>~/Desktop/UMBC_data601_20181022/notebook/flask_demo/hello_html_name_page</a:t>
            </a:r>
          </a:p>
          <a:p>
            <a:r>
              <a:rPr lang="en-US" sz="2000">
                <a:cs typeface="Calibri"/>
              </a:rPr>
              <a:t>$ FLASK_APP=my_flask.py flask run</a:t>
            </a:r>
          </a:p>
          <a:p>
            <a:r>
              <a:rPr lang="en-US" sz="2000" dirty="0">
                <a:cs typeface="Calibri"/>
                <a:hlinkClick r:id="rId4"/>
              </a:rPr>
              <a:t>http://127.0.0.1:5000/ben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7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33D4-62C6-4A96-BAC1-E544A91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Automating web actions with Selenium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8949-324F-4F8E-A134-ADD605414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Demo:</a:t>
            </a:r>
          </a:p>
          <a:p>
            <a:r>
              <a:rPr lang="en-US" sz="2000">
                <a:cs typeface="Calibri"/>
              </a:rPr>
              <a:t>~/Desktop/UMBC_data601_20181022/scripts_for_week9/selenium_demo_imdb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Selenium is a last resort for data collection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Only use if wget, scrapy, curl don't work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649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8242-698B-4E0E-BE61-C921F9C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Automating mouse and keyboard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CC01-0021-4215-897B-A9E06147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AutoIt</a:t>
            </a:r>
            <a:r>
              <a:rPr lang="en-US" dirty="0">
                <a:cs typeface="Calibri"/>
              </a:rPr>
              <a:t> for Windows</a:t>
            </a:r>
          </a:p>
          <a:p>
            <a:r>
              <a:rPr lang="en-US" dirty="0">
                <a:cs typeface="Calibri"/>
              </a:rPr>
              <a:t>Automator on Mac</a:t>
            </a:r>
          </a:p>
          <a:p>
            <a:r>
              <a:rPr lang="en-US">
                <a:cs typeface="Calibri"/>
              </a:rPr>
              <a:t>{xdotool, </a:t>
            </a:r>
            <a:r>
              <a:rPr lang="en-US" dirty="0">
                <a:cs typeface="Calibri"/>
                <a:hlinkClick r:id="rId3"/>
              </a:rPr>
              <a:t>cnee</a:t>
            </a:r>
            <a:r>
              <a:rPr lang="en-US">
                <a:cs typeface="Calibri"/>
              </a:rPr>
              <a:t>, </a:t>
            </a:r>
            <a:r>
              <a:rPr lang="en-US" dirty="0">
                <a:cs typeface="Calibri"/>
                <a:hlinkClick r:id="rId4"/>
              </a:rPr>
              <a:t>actiona</a:t>
            </a:r>
            <a:r>
              <a:rPr lang="en-US">
                <a:cs typeface="Calibri"/>
              </a:rPr>
              <a:t>} for linux</a:t>
            </a:r>
            <a:endParaRPr lang="en-US" dirty="0"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ourier New"/>
                <a:cs typeface="Courier New"/>
              </a:rPr>
              <a:t>Demo of Automator script</a:t>
            </a:r>
          </a:p>
        </p:txBody>
      </p:sp>
      <p:pic>
        <p:nvPicPr>
          <p:cNvPr id="4" name="Picture 4" descr="A close up of a computer keyboard&#10;&#10;Description generated with very high confidence">
            <a:extLst>
              <a:ext uri="{FF2B5EF4-FFF2-40B4-BE49-F238E27FC236}">
                <a16:creationId xmlns:a16="http://schemas.microsoft.com/office/drawing/2014/main" id="{F671E727-7CD4-43B8-B687-E64EE92D8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97" y="2000609"/>
            <a:ext cx="5775205" cy="37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8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0B37-81E2-49DF-A3D9-BFBAAC39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figure out what to automate?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92EA-DBDF-4661-A0FD-D9C1EA32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What's repetative?</a:t>
            </a:r>
          </a:p>
          <a:p>
            <a:r>
              <a:rPr lang="en-US">
                <a:cs typeface="Calibri"/>
              </a:rPr>
              <a:t>What's taking a long time?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Record what you're doing, then analyze logs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https://en.wikipedia.org/wiki/Quantified_self</a:t>
            </a:r>
          </a:p>
        </p:txBody>
      </p:sp>
    </p:spTree>
    <p:extLst>
      <p:ext uri="{BB962C8B-B14F-4D97-AF65-F5344CB8AC3E}">
        <p14:creationId xmlns:p14="http://schemas.microsoft.com/office/powerpoint/2010/main" val="223348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F33E-7C06-400D-9505-60BF65FF1EA2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11625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Review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AE47-2364-4198-BA36-CEDF77376F8D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What were your assumptions about this class?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were your expectations?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13057DB9-FEF8-4580-ADAA-7AB38B94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853" y="3928889"/>
            <a:ext cx="7689011" cy="309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E72FF-EBF3-4BDD-8D6F-B6835DDFA2B0}"/>
              </a:ext>
            </a:extLst>
          </p:cNvPr>
          <p:cNvSpPr txBox="1"/>
          <p:nvPr/>
        </p:nvSpPr>
        <p:spPr>
          <a:xfrm>
            <a:off x="6823494" y="3308230"/>
            <a:ext cx="43103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Ben aggregates responses on the</a:t>
            </a:r>
            <a:r>
              <a:rPr lang="en-US" dirty="0">
                <a:cs typeface="Calibri"/>
              </a:rPr>
              <a:t>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B473B-EA29-4B5C-AEA6-FB1EFB5D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525388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Outline for this evening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896B-2851-48A6-A7DA-5B617F34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dirty="0">
              <a:cs typeface="Calibri"/>
            </a:endParaRP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Context and history of automation</a:t>
            </a:r>
            <a:endParaRPr lang="en-US" sz="2400">
              <a:cs typeface="Calibri"/>
            </a:endParaRP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Whose tasks get automated</a:t>
            </a:r>
            <a:endParaRPr lang="en-US" sz="2400">
              <a:cs typeface="Calibri"/>
            </a:endParaRP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Which tasks get automated</a:t>
            </a:r>
            <a:endParaRPr lang="en-US" sz="2400">
              <a:cs typeface="Calibri"/>
            </a:endParaRP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Implementation examples</a:t>
            </a:r>
            <a:endParaRPr lang="en-US" strike="sngStrike"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Homework</a:t>
            </a:r>
            <a:endParaRPr lang="en-US" sz="2400" dirty="0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455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34697E-CECF-48E5-88A1-367BC4A2F729}"/>
              </a:ext>
            </a:extLst>
          </p:cNvPr>
          <p:cNvSpPr>
            <a:spLocks noGrp="1"/>
          </p:cNvSpPr>
          <p:nvPr/>
        </p:nvSpPr>
        <p:spPr>
          <a:xfrm>
            <a:off x="838200" y="149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Mid-term project dates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1D1504-871C-41DF-B2ED-CBB4B3D967D9}"/>
              </a:ext>
            </a:extLst>
          </p:cNvPr>
          <p:cNvSpPr>
            <a:spLocks noGrp="1"/>
          </p:cNvSpPr>
          <p:nvPr/>
        </p:nvSpPr>
        <p:spPr>
          <a:xfrm>
            <a:off x="838200" y="1293663"/>
            <a:ext cx="11090694" cy="50845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trike="sngStrike" dirty="0">
                <a:cs typeface="Calibri"/>
              </a:rPr>
              <a:t>(Oct 4): start proposal for mid-term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trike="sngStrike" dirty="0">
                <a:cs typeface="Calibri"/>
              </a:rPr>
              <a:t>(Oct 11): Proposal for mid-term project due; submit via Blackboard</a:t>
            </a:r>
          </a:p>
          <a:p>
            <a:pPr>
              <a:lnSpc>
                <a:spcPct val="150000"/>
              </a:lnSpc>
            </a:pPr>
            <a:r>
              <a:rPr lang="en-US" strike="sngStrike" dirty="0">
                <a:cs typeface="Calibri"/>
              </a:rPr>
              <a:t>Oct 13-17: I grade the proposal and provide feedback on proposal</a:t>
            </a:r>
          </a:p>
          <a:p>
            <a:pPr>
              <a:lnSpc>
                <a:spcPct val="150000"/>
              </a:lnSpc>
            </a:pPr>
            <a:r>
              <a:rPr lang="en-US" strike="sngStrike" dirty="0">
                <a:cs typeface="Calibri"/>
              </a:rPr>
              <a:t>Oct 18: Start mid-term project</a:t>
            </a:r>
          </a:p>
          <a:p>
            <a:pPr>
              <a:lnSpc>
                <a:spcPct val="150000"/>
              </a:lnSpc>
            </a:pPr>
            <a:r>
              <a:rPr lang="en-US" b="1" u="sng" dirty="0">
                <a:cs typeface="Calibri"/>
              </a:rPr>
              <a:t>by</a:t>
            </a:r>
            <a:r>
              <a:rPr lang="en-US" dirty="0">
                <a:cs typeface="Calibri"/>
              </a:rPr>
              <a:t> Oct 27: participate in check-in with Ben, either via email or in person 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Nov 1: Submit mid-term project for grading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cs typeface="Calibri"/>
              </a:rPr>
              <a:t>Suggestion</a:t>
            </a:r>
            <a:r>
              <a:rPr lang="en-US" dirty="0">
                <a:cs typeface="Calibri"/>
              </a:rPr>
              <a:t>: check out the mid-term rubric posted to Blackboard</a:t>
            </a:r>
          </a:p>
        </p:txBody>
      </p:sp>
    </p:spTree>
    <p:extLst>
      <p:ext uri="{BB962C8B-B14F-4D97-AF65-F5344CB8AC3E}">
        <p14:creationId xmlns:p14="http://schemas.microsoft.com/office/powerpoint/2010/main" val="827761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089A-C63D-4803-B659-68237A869572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Mid-term 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7164-5006-4D20-B8E5-C7931CE22988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A description of research methods can be called “coherent” and “complete” when readers understand the process well enough to replicate it themselves.        </a:t>
            </a:r>
            <a:r>
              <a:rPr lang="en-US" sz="2000" dirty="0">
                <a:cs typeface="Calibri"/>
              </a:rPr>
              <a:t> [</a:t>
            </a:r>
            <a:r>
              <a:rPr lang="en-US" sz="2000" dirty="0">
                <a:cs typeface="Calibri"/>
                <a:hlinkClick r:id="rId2"/>
              </a:rPr>
              <a:t>citation</a:t>
            </a:r>
            <a:r>
              <a:rPr lang="en-US" sz="2000" dirty="0">
                <a:cs typeface="Calibri"/>
              </a:rPr>
              <a:t>]</a:t>
            </a:r>
            <a:endParaRPr lang="en-US" sz="2000"/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Analysis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Applies methods learned in class</a:t>
            </a:r>
          </a:p>
          <a:p>
            <a:r>
              <a:rPr lang="en-US" dirty="0">
                <a:cs typeface="Calibri"/>
              </a:rPr>
              <a:t>Uses Python 3 in </a:t>
            </a:r>
            <a:r>
              <a:rPr lang="en-US" err="1">
                <a:cs typeface="Calibri"/>
              </a:rPr>
              <a:t>Jupyter</a:t>
            </a:r>
            <a:r>
              <a:rPr lang="en-US" dirty="0">
                <a:cs typeface="Calibri"/>
              </a:rPr>
              <a:t> notebook</a:t>
            </a:r>
          </a:p>
          <a:p>
            <a:r>
              <a:rPr lang="en-US" dirty="0">
                <a:cs typeface="Calibri"/>
              </a:rPr>
              <a:t>Demonstrates process of data science, from gathering data to telling story through characterization and prediction</a:t>
            </a:r>
          </a:p>
          <a:p>
            <a:r>
              <a:rPr lang="en-US" dirty="0">
                <a:cs typeface="Calibri"/>
              </a:rPr>
              <a:t>Visualization: Intuitive, relevant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6596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21B33-9CEB-4E3C-9CEA-87251B05B378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Reading assignment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A9087-8648-4164-BBF2-29F3F1B38E7D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Calibri"/>
              </a:rPr>
              <a:t>The Art of Approximation in Science and Engineering</a:t>
            </a:r>
          </a:p>
          <a:p>
            <a:r>
              <a:rPr lang="en-US" dirty="0">
                <a:cs typeface="Calibri"/>
              </a:rPr>
              <a:t>https://www.dropbox.com/s/bmqwzc8qqt5lv9p/9017.pdf</a:t>
            </a:r>
            <a:endParaRPr lang="en-US" dirty="0"/>
          </a:p>
          <a:p>
            <a:r>
              <a:rPr lang="en-US" dirty="0">
                <a:cs typeface="Calibri"/>
              </a:rPr>
              <a:t>Read pages 20 to 36 of 409 (pages 1 to 17 in the PDF)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Comments:</a:t>
            </a:r>
          </a:p>
          <a:p>
            <a:r>
              <a:rPr lang="en-US" dirty="0">
                <a:cs typeface="Calibri"/>
                <a:hlinkClick r:id="rId2"/>
              </a:rPr>
              <a:t>https://news.ycombinator.com/item?id=18099596</a:t>
            </a:r>
            <a:endParaRPr lang="en-US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878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1D65-3A16-47BF-912D-63C37FC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Homework: use </a:t>
            </a:r>
            <a:r>
              <a:rPr lang="en-US" err="1">
                <a:cs typeface="Calibri Light"/>
              </a:rPr>
              <a:t>openpyxl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1AAE-98A5-41D2-837F-5399C8F6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You get an Excel spreadsheet with two tabs</a:t>
            </a:r>
          </a:p>
          <a:p>
            <a:r>
              <a:rPr lang="en-US">
                <a:cs typeface="Calibri"/>
              </a:rPr>
              <a:t>First tab ("main") has a "patient id" column that overlaps with "p_id" in the second tab ("another").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Use openpyxl to copy the patients from "another" to "main"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For patients on "another" that don't exist in "main," create new rows in "main"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Make no changes to the charts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Make no changes to the data on "another"</a:t>
            </a:r>
          </a:p>
          <a:p>
            <a:r>
              <a:rPr lang="en-US">
                <a:cs typeface="Calibri"/>
              </a:rPr>
              <a:t>Write your changes to a new .xlsx file (don't overwrite the original)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Submit your .ipynb that makes the edits to the .xlsx file.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596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897-5D77-415B-BE77-D6592E31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Tasks: research for scaling 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F471-6221-43C5-9E4E-3473FA0E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25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Each of you will receive a task that is due via email on Wednesday, Nov 1</a:t>
            </a:r>
            <a:endParaRPr lang="en-US"/>
          </a:p>
          <a:p>
            <a:r>
              <a:rPr lang="en-US">
                <a:cs typeface="Calibri"/>
              </a:rPr>
              <a:t>What is the cost for storage? </a:t>
            </a:r>
          </a:p>
          <a:p>
            <a:r>
              <a:rPr lang="en-US">
                <a:cs typeface="Calibri"/>
              </a:rPr>
              <a:t>What is the cost for compute? </a:t>
            </a:r>
          </a:p>
          <a:p>
            <a:r>
              <a:rPr lang="en-US">
                <a:cs typeface="Calibri"/>
              </a:rPr>
              <a:t>What is the cost for data movement?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For {Amazon, Microsoft, Google, other providers}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Assume data origin/destination is Maryland, USA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7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897-5D77-415B-BE77-D6592E31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Tasks: research for scaling discussion -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F471-6221-43C5-9E4E-3473FA0E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25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Each of you will receive a task that is due via email on Wednesday, Nov 1</a:t>
            </a:r>
            <a:endParaRPr lang="en-US"/>
          </a:p>
          <a:p>
            <a:r>
              <a:rPr lang="en-US">
                <a:cs typeface="Calibri"/>
              </a:rPr>
              <a:t>What is the cost for storage?  </a:t>
            </a:r>
            <a:r>
              <a:rPr lang="en-US">
                <a:highlight>
                  <a:srgbClr val="FFFF00"/>
                </a:highlight>
                <a:cs typeface="Calibri"/>
              </a:rPr>
              <a:t>1 TB/year; 100 TB/year</a:t>
            </a:r>
          </a:p>
          <a:p>
            <a:r>
              <a:rPr lang="en-US">
                <a:cs typeface="Calibri"/>
              </a:rPr>
              <a:t>What is the cost for compute?  </a:t>
            </a:r>
          </a:p>
          <a:p>
            <a:r>
              <a:rPr lang="en-US">
                <a:cs typeface="Calibri"/>
              </a:rPr>
              <a:t>What is the cost for data movement? 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For {Amazon, Microsoft, Google, other providers}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Assume data origin/destination is Maryland, USA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401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897-5D77-415B-BE77-D6592E31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Tasks: research for scaling discussion - compute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F471-6221-43C5-9E4E-3473FA0E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25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Each of you will receive a task that is due via email on Wednesday, Nov 1</a:t>
            </a:r>
            <a:endParaRPr lang="en-US"/>
          </a:p>
          <a:p>
            <a:r>
              <a:rPr lang="en-US">
                <a:cs typeface="Calibri"/>
              </a:rPr>
              <a:t>What is the cost for storage? </a:t>
            </a:r>
          </a:p>
          <a:p>
            <a:r>
              <a:rPr lang="en-US">
                <a:cs typeface="Calibri"/>
              </a:rPr>
              <a:t>What is the cost for compute? </a:t>
            </a:r>
            <a:r>
              <a:rPr lang="en-US">
                <a:highlight>
                  <a:srgbClr val="FFFF00"/>
                </a:highlight>
                <a:cs typeface="Calibri"/>
              </a:rPr>
              <a:t>20 CPU cores w/ 1TB of RAM, 5 GPUs</a:t>
            </a:r>
            <a:r>
              <a:rPr lang="en-US" dirty="0">
                <a:cs typeface="Calibri"/>
              </a:rPr>
              <a:t> </a:t>
            </a:r>
            <a:endParaRPr lang="en-US" dirty="0"/>
          </a:p>
          <a:p>
            <a:r>
              <a:rPr lang="en-US">
                <a:cs typeface="Calibri"/>
              </a:rPr>
              <a:t>What is the cost for data movement? 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For {Amazon, Microsoft, Google, other providers}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Assume data origin/destination is Maryland, USA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814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897-5D77-415B-BE77-D6592E31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Tasks: research for scaling discussion  - move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F471-6221-43C5-9E4E-3473FA0E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25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Each of you will receive a task that is due via email on Wednesday, Nov 1</a:t>
            </a:r>
            <a:endParaRPr lang="en-US"/>
          </a:p>
          <a:p>
            <a:r>
              <a:rPr lang="en-US">
                <a:cs typeface="Calibri"/>
              </a:rPr>
              <a:t>What is the cost for storage?  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is the cost for compute?  </a:t>
            </a:r>
          </a:p>
          <a:p>
            <a:r>
              <a:rPr lang="en-US">
                <a:cs typeface="Calibri"/>
              </a:rPr>
              <a:t>What is the cost for data movement? </a:t>
            </a:r>
            <a:r>
              <a:rPr lang="en-US">
                <a:highlight>
                  <a:srgbClr val="FFFF00"/>
                </a:highlight>
                <a:cs typeface="Calibri"/>
              </a:rPr>
              <a:t>10TB up, 10TB down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For {Amazon, Microsoft, Google, other providers}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Assume data origin/destination is Maryland, USA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079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4B3B-A8A9-468A-9BFA-A6FBCF7FDACB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Cloud {compute, storage}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7E7F-73ED-48BE-8F55-33BF2CDCDC44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Google </a:t>
            </a:r>
          </a:p>
          <a:p>
            <a:pPr lvl="1"/>
            <a:r>
              <a:rPr lang="en-US" sz="2800" dirty="0">
                <a:cs typeface="Calibri"/>
                <a:hlinkClick r:id="rId3"/>
              </a:rPr>
              <a:t>https://cloud.google.com/compute/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4"/>
              </a:rPr>
              <a:t>https://cloud.google.com/storage/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Amazon</a:t>
            </a:r>
          </a:p>
          <a:p>
            <a:pPr lvl="1"/>
            <a:r>
              <a:rPr lang="en-US" sz="2800" dirty="0">
                <a:cs typeface="Calibri"/>
                <a:hlinkClick r:id="rId5"/>
              </a:rPr>
              <a:t>https://aws.amazon.com/products/compute/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6"/>
              </a:rPr>
              <a:t>https://aws.amazon.com/products/storage/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Microsoft Azure</a:t>
            </a:r>
          </a:p>
          <a:p>
            <a:pPr lvl="1"/>
            <a:r>
              <a:rPr lang="en-US" sz="2800" dirty="0">
                <a:cs typeface="Calibri"/>
                <a:hlinkClick r:id="rId7"/>
              </a:rPr>
              <a:t>https://azure.microsoft.com/en-us/product-categories/compute/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8"/>
              </a:rPr>
              <a:t>https://azure.microsoft.com/en-us/services/storage/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Lots of smaller providers</a:t>
            </a:r>
          </a:p>
          <a:p>
            <a:pPr lvl="1"/>
            <a:r>
              <a:rPr lang="en-US" sz="2800" dirty="0">
                <a:cs typeface="Calibri"/>
                <a:hlinkClick r:id="rId9"/>
              </a:rPr>
              <a:t>https://www.digitalocean.com/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Lots of other services</a:t>
            </a:r>
          </a:p>
        </p:txBody>
      </p:sp>
    </p:spTree>
    <p:extLst>
      <p:ext uri="{BB962C8B-B14F-4D97-AF65-F5344CB8AC3E}">
        <p14:creationId xmlns:p14="http://schemas.microsoft.com/office/powerpoint/2010/main" val="371523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4D387176-1F7F-420E-84EB-5CFA5544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97" y="2012039"/>
            <a:ext cx="5273615" cy="3020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EFE95D-41C4-4EE9-B40F-21F96CEBC7DC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DA076D-0646-423A-A38C-47ABC3AD9BA7}"/>
              </a:ext>
            </a:extLst>
          </p:cNvPr>
          <p:cNvSpPr>
            <a:spLocks noGrp="1"/>
          </p:cNvSpPr>
          <p:nvPr/>
        </p:nvSpPr>
        <p:spPr>
          <a:xfrm>
            <a:off x="263106" y="2199436"/>
            <a:ext cx="558416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for the remaining classes</a:t>
            </a:r>
          </a:p>
          <a:p>
            <a:r>
              <a:rPr lang="en-US" dirty="0">
                <a:cs typeface="Calibri"/>
              </a:rPr>
              <a:t>Write down your expectations for the remaining classes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8C2DFC6-67DE-441A-AA89-BC9F374BE85C}"/>
              </a:ext>
            </a:extLst>
          </p:cNvPr>
          <p:cNvSpPr txBox="1"/>
          <p:nvPr/>
        </p:nvSpPr>
        <p:spPr>
          <a:xfrm>
            <a:off x="9066362" y="6241211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Activity: think and write</a:t>
            </a:r>
          </a:p>
        </p:txBody>
      </p:sp>
    </p:spTree>
    <p:extLst>
      <p:ext uri="{BB962C8B-B14F-4D97-AF65-F5344CB8AC3E}">
        <p14:creationId xmlns:p14="http://schemas.microsoft.com/office/powerpoint/2010/main" val="2190113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8BE-F7F6-44FD-A20D-DBF8A1E2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Self-hosted servers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33B0-B6C9-4144-8EA6-54B1DFCF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20 cores, 1 TB of RAM, 10 TB of storage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Source: something like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https://www.newegg.com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Cost of acquisition</a:t>
            </a:r>
          </a:p>
          <a:p>
            <a:r>
              <a:rPr lang="en-US">
                <a:cs typeface="Calibri"/>
              </a:rPr>
              <a:t>Power consumption would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 be nice, not required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0F3722C-7AA4-454E-982C-827B75D3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36" y="2428491"/>
            <a:ext cx="6797615" cy="3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96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8CF0791-EFBE-4FEB-B555-0408A4BF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6460"/>
            <a:ext cx="10003766" cy="7506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97E87-8B0C-45FE-B310-7B93BD28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40" y="4060106"/>
            <a:ext cx="10944224" cy="2878317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cs typeface="Calibri Light"/>
              </a:rPr>
              <a:t>One thing you learned, </a:t>
            </a:r>
            <a:br>
              <a:rPr lang="en-US" sz="6600" dirty="0">
                <a:solidFill>
                  <a:schemeClr val="bg1"/>
                </a:solidFill>
                <a:cs typeface="Calibri Light"/>
              </a:rPr>
            </a:br>
            <a:r>
              <a:rPr lang="en-US" sz="6600">
                <a:solidFill>
                  <a:schemeClr val="bg1"/>
                </a:solidFill>
                <a:cs typeface="Calibri Light"/>
              </a:rPr>
              <a:t>One question you have</a:t>
            </a:r>
            <a:endParaRPr lang="en-US" sz="6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6670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3709B5-5134-41BD-9852-B080235C0069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Design your approach to solving problem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80B5EA-479C-4F5C-B1C3-E837B70BE47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On a piece of paper, write down actions you'll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Determine the dependencies among the actions you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In what order should the steps be?</a:t>
            </a:r>
            <a:endParaRPr lang="en-US" dirty="0">
              <a:cs typeface="Calibri"/>
            </a:endParaRPr>
          </a:p>
          <a:p>
            <a:pPr>
              <a:lnSpc>
                <a:spcPct val="150000"/>
              </a:lnSpc>
            </a:pPr>
            <a:endParaRPr lang="en-US" dirty="0"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cs typeface="Calibri"/>
              </a:rPr>
              <a:t>If you have time before leaving</a:t>
            </a:r>
            <a:r>
              <a:rPr lang="en-US" dirty="0">
                <a:cs typeface="Calibri"/>
              </a:rPr>
              <a:t>, take the listed actions using your </a:t>
            </a:r>
            <a:r>
              <a:rPr lang="en-US">
                <a:cs typeface="Calibri"/>
              </a:rPr>
              <a:t>computer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975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1D65-3A16-47BF-912D-63C37FC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Homework: use </a:t>
            </a:r>
            <a:r>
              <a:rPr lang="en-US" err="1">
                <a:cs typeface="Calibri Light"/>
              </a:rPr>
              <a:t>openpyxl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1AAE-98A5-41D2-837F-5399C8F6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cs typeface="Calibri"/>
              </a:rPr>
              <a:t>You get an Excel spreadsheet with two tabs</a:t>
            </a:r>
          </a:p>
          <a:p>
            <a:r>
              <a:rPr lang="en-US">
                <a:cs typeface="Calibri"/>
              </a:rPr>
              <a:t>First tab ("main") has a "patient id" column that overlaps with "p_id" in the second tab ("another").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Use openpyxl to copy the patients from "another" to "main"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For patients on "another" that don't exist in "main," create new rows in "main"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"main" needs three new columns from "another"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There will be empty entries in "main"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Manually setting the columns is acceptable. Please use a programmatic approach to identify overlapping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Make no changes to the charts (the visualizations)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Make no changes to the data on "another"</a:t>
            </a:r>
          </a:p>
          <a:p>
            <a:r>
              <a:rPr lang="en-US">
                <a:cs typeface="Calibri"/>
              </a:rPr>
              <a:t>Write your changes to a new .xlsx file (don't overwrite the original)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Submit your .ipynb that makes the edits to the .xlsx file.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53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C77-8EAA-4A15-9D2A-5DD3CAC7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Motivation: Why automate?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99F2-C0A6-469D-A22D-39425992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can just hire more unpaid interns!</a:t>
            </a:r>
            <a:endParaRPr lang="en-US"/>
          </a:p>
        </p:txBody>
      </p:sp>
      <p:pic>
        <p:nvPicPr>
          <p:cNvPr id="4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AF311C7D-9E59-4428-B29E-9F2609D3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2383047"/>
            <a:ext cx="10233803" cy="42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B7F2-C630-4EA0-98E0-9820F09A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Even interns consume resources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C974-F23F-486B-822D-2AC74E15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Unpaid Interns aren't free; as you scale up, they use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Floor space (work from home?)</a:t>
            </a:r>
            <a:endParaRPr lang="en-US"/>
          </a:p>
          <a:p>
            <a:r>
              <a:rPr lang="en-US">
                <a:cs typeface="Calibri"/>
              </a:rPr>
              <a:t>Computers (I guess they could bring their own)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Direction/attention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B570E65-132C-4D6D-8BB4-5199B6BD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13" y="3708911"/>
            <a:ext cx="3092030" cy="3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74EB-85A7-4E46-B5BD-14A30F95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 you can write the report yourself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179E8-C217-4625-9C71-22191FDD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550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Open Jupyter notebook</a:t>
            </a:r>
          </a:p>
          <a:p>
            <a:r>
              <a:rPr lang="en-US">
                <a:cs typeface="Calibri"/>
              </a:rPr>
              <a:t>Run notebook code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Copy images, results from notebook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Open Microsoft Word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Paste images and results into Word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Save Word document as PDF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Email PDF to customer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Repeat on daily/weekly/monthly/quarterly/annual basis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E6985D65-10FA-4BFC-96BF-7CFE310A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98" y="1500062"/>
            <a:ext cx="5417388" cy="39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Automation and Reports Class 9</vt:lpstr>
      <vt:lpstr>Guest Speaker: Patty Stanton</vt:lpstr>
      <vt:lpstr>PowerPoint Presentation</vt:lpstr>
      <vt:lpstr>How to verify file consistency: check sums</vt:lpstr>
      <vt:lpstr>PowerPoint Presentation</vt:lpstr>
      <vt:lpstr>PowerPoint Presentation</vt:lpstr>
      <vt:lpstr>Motivation: Why automate?</vt:lpstr>
      <vt:lpstr>Even interns consume resources</vt:lpstr>
      <vt:lpstr>Or you can write the report yourself</vt:lpstr>
      <vt:lpstr>PowerPoint Presentation</vt:lpstr>
      <vt:lpstr>Outline for this evening</vt:lpstr>
      <vt:lpstr>Why do we use machines?</vt:lpstr>
      <vt:lpstr>Why do we use computers?</vt:lpstr>
      <vt:lpstr>PowerPoint Presentation</vt:lpstr>
      <vt:lpstr>Consequences of automation</vt:lpstr>
      <vt:lpstr>PowerPoint Presentation</vt:lpstr>
      <vt:lpstr>Outline for this evening</vt:lpstr>
      <vt:lpstr>Are there tasks you do repeatedly?                (1 of 3)</vt:lpstr>
      <vt:lpstr>When automation is useful: Cold start as a data scientist</vt:lpstr>
      <vt:lpstr>Being new can be challenging</vt:lpstr>
      <vt:lpstr>Two potential dangers of automation</vt:lpstr>
      <vt:lpstr>Automation is how you are able to progress</vt:lpstr>
      <vt:lpstr>ENIAC programmers Frances Bilas (later Frances Spence) and Betty Jean Jennings (later Jean Bartik) stand at its main control panels. Both held degrees in mathematics. http://www.computerhistory.org/revolution/birth-of-the-computer/4/78</vt:lpstr>
      <vt:lpstr>Modular hardware: Faster, cheaper, more reliable, fewer people</vt:lpstr>
      <vt:lpstr>You benefit from (software) abstraction layers</vt:lpstr>
      <vt:lpstr>You benefit from (software) abstraction layers</vt:lpstr>
      <vt:lpstr>You benefit from (software) abstraction layers</vt:lpstr>
      <vt:lpstr>You benefit from (software) abstraction layers</vt:lpstr>
      <vt:lpstr>Automation: Identify recurring tasks and then automate the manual process</vt:lpstr>
      <vt:lpstr>Outline for this evening</vt:lpstr>
      <vt:lpstr>What are the ways you exchange data with stakeholders*?</vt:lpstr>
      <vt:lpstr>Ways to exchange data with stakeholders</vt:lpstr>
      <vt:lpstr>Ways to exchange data with stakeholders</vt:lpstr>
      <vt:lpstr>Data and Report are discrete</vt:lpstr>
      <vt:lpstr>Just as Data Gathering is Automated, Automate Report Generation and Delivery</vt:lpstr>
      <vt:lpstr>Outline for this evening</vt:lpstr>
      <vt:lpstr>Data is commonly in Excel</vt:lpstr>
      <vt:lpstr>HTML creation from Python</vt:lpstr>
      <vt:lpstr>PDF creation in Python</vt:lpstr>
      <vt:lpstr>Send email from Python</vt:lpstr>
      <vt:lpstr>Send text messages via email</vt:lpstr>
      <vt:lpstr>Activity: ordering of activities</vt:lpstr>
      <vt:lpstr>Activity: ordering of activities</vt:lpstr>
      <vt:lpstr>Activity: ordering of activities</vt:lpstr>
      <vt:lpstr>Groupby tutorial</vt:lpstr>
      <vt:lpstr>Interactive web pages: Flask for Python </vt:lpstr>
      <vt:lpstr>Automating web actions with Selenium</vt:lpstr>
      <vt:lpstr>Automating mouse and keyboard input</vt:lpstr>
      <vt:lpstr>How to figure out what to automate?</vt:lpstr>
      <vt:lpstr>Outline for this evening</vt:lpstr>
      <vt:lpstr>PowerPoint Presentation</vt:lpstr>
      <vt:lpstr>PowerPoint Presentation</vt:lpstr>
      <vt:lpstr>PowerPoint Presentation</vt:lpstr>
      <vt:lpstr>Homework: use openpyxl</vt:lpstr>
      <vt:lpstr>Tasks: research for scaling discussion</vt:lpstr>
      <vt:lpstr>Tasks: research for scaling discussion - storage</vt:lpstr>
      <vt:lpstr>Tasks: research for scaling discussion - compute</vt:lpstr>
      <vt:lpstr>Tasks: research for scaling discussion  - move</vt:lpstr>
      <vt:lpstr>PowerPoint Presentation</vt:lpstr>
      <vt:lpstr>Self-hosted servers</vt:lpstr>
      <vt:lpstr>One thing you learned,  One question you have</vt:lpstr>
      <vt:lpstr>PowerPoint Presentation</vt:lpstr>
      <vt:lpstr>Homework: use openpyxl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1772</cp:revision>
  <dcterms:created xsi:type="dcterms:W3CDTF">2013-07-15T20:26:40Z</dcterms:created>
  <dcterms:modified xsi:type="dcterms:W3CDTF">2018-10-26T12:02:52Z</dcterms:modified>
</cp:coreProperties>
</file>